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3"/>
  </p:sldMasterIdLst>
  <p:notesMasterIdLst>
    <p:notesMasterId r:id="rId22"/>
  </p:notesMasterIdLst>
  <p:handoutMasterIdLst>
    <p:handoutMasterId r:id="rId23"/>
  </p:handoutMasterIdLst>
  <p:sldIdLst>
    <p:sldId id="396" r:id="rId4"/>
    <p:sldId id="410" r:id="rId5"/>
    <p:sldId id="406" r:id="rId6"/>
    <p:sldId id="433" r:id="rId7"/>
    <p:sldId id="399" r:id="rId8"/>
    <p:sldId id="429" r:id="rId9"/>
    <p:sldId id="422" r:id="rId10"/>
    <p:sldId id="428" r:id="rId11"/>
    <p:sldId id="423" r:id="rId12"/>
    <p:sldId id="426" r:id="rId13"/>
    <p:sldId id="424" r:id="rId14"/>
    <p:sldId id="430" r:id="rId15"/>
    <p:sldId id="427" r:id="rId16"/>
    <p:sldId id="405" r:id="rId17"/>
    <p:sldId id="421" r:id="rId18"/>
    <p:sldId id="431" r:id="rId19"/>
    <p:sldId id="425" r:id="rId20"/>
    <p:sldId id="420" r:id="rId21"/>
  </p:sldIdLst>
  <p:sldSz cx="9144000" cy="6858000" type="screen4x3"/>
  <p:notesSz cx="6808788" cy="9940925"/>
  <p:defaultTextStyle>
    <a:defPPr>
      <a:defRPr lang="en-US"/>
    </a:defPPr>
    <a:lvl1pPr algn="l" defTabSz="457200" rtl="0" eaLnBrk="0" fontAlgn="base" hangingPunct="0">
      <a:spcBef>
        <a:spcPct val="0"/>
      </a:spcBef>
      <a:spcAft>
        <a:spcPct val="0"/>
      </a:spcAft>
      <a:defRPr kern="1200">
        <a:solidFill>
          <a:schemeClr val="tx1"/>
        </a:solidFill>
        <a:latin typeface="Calibri" charset="0"/>
        <a:ea typeface="MS PGothic" charset="-128"/>
        <a:cs typeface="+mn-cs"/>
      </a:defRPr>
    </a:lvl1pPr>
    <a:lvl2pPr marL="457200" algn="l" defTabSz="457200" rtl="0" eaLnBrk="0" fontAlgn="base" hangingPunct="0">
      <a:spcBef>
        <a:spcPct val="0"/>
      </a:spcBef>
      <a:spcAft>
        <a:spcPct val="0"/>
      </a:spcAft>
      <a:defRPr kern="1200">
        <a:solidFill>
          <a:schemeClr val="tx1"/>
        </a:solidFill>
        <a:latin typeface="Calibri" charset="0"/>
        <a:ea typeface="MS PGothic" charset="-128"/>
        <a:cs typeface="+mn-cs"/>
      </a:defRPr>
    </a:lvl2pPr>
    <a:lvl3pPr marL="914400" algn="l" defTabSz="457200" rtl="0" eaLnBrk="0" fontAlgn="base" hangingPunct="0">
      <a:spcBef>
        <a:spcPct val="0"/>
      </a:spcBef>
      <a:spcAft>
        <a:spcPct val="0"/>
      </a:spcAft>
      <a:defRPr kern="1200">
        <a:solidFill>
          <a:schemeClr val="tx1"/>
        </a:solidFill>
        <a:latin typeface="Calibri" charset="0"/>
        <a:ea typeface="MS PGothic" charset="-128"/>
        <a:cs typeface="+mn-cs"/>
      </a:defRPr>
    </a:lvl3pPr>
    <a:lvl4pPr marL="1371600" algn="l" defTabSz="457200" rtl="0" eaLnBrk="0" fontAlgn="base" hangingPunct="0">
      <a:spcBef>
        <a:spcPct val="0"/>
      </a:spcBef>
      <a:spcAft>
        <a:spcPct val="0"/>
      </a:spcAft>
      <a:defRPr kern="1200">
        <a:solidFill>
          <a:schemeClr val="tx1"/>
        </a:solidFill>
        <a:latin typeface="Calibri" charset="0"/>
        <a:ea typeface="MS PGothic" charset="-128"/>
        <a:cs typeface="+mn-cs"/>
      </a:defRPr>
    </a:lvl4pPr>
    <a:lvl5pPr marL="1828800" algn="l" defTabSz="457200" rtl="0" eaLnBrk="0" fontAlgn="base" hangingPunct="0">
      <a:spcBef>
        <a:spcPct val="0"/>
      </a:spcBef>
      <a:spcAft>
        <a:spcPct val="0"/>
      </a:spcAft>
      <a:defRPr kern="1200">
        <a:solidFill>
          <a:schemeClr val="tx1"/>
        </a:solidFill>
        <a:latin typeface="Calibri" charset="0"/>
        <a:ea typeface="MS PGothic" charset="-128"/>
        <a:cs typeface="+mn-cs"/>
      </a:defRPr>
    </a:lvl5pPr>
    <a:lvl6pPr marL="2286000" algn="l" defTabSz="914400" rtl="0" eaLnBrk="1" latinLnBrk="0" hangingPunct="1">
      <a:defRPr kern="1200">
        <a:solidFill>
          <a:schemeClr val="tx1"/>
        </a:solidFill>
        <a:latin typeface="Calibri" charset="0"/>
        <a:ea typeface="MS PGothic" charset="-128"/>
        <a:cs typeface="+mn-cs"/>
      </a:defRPr>
    </a:lvl6pPr>
    <a:lvl7pPr marL="2743200" algn="l" defTabSz="914400" rtl="0" eaLnBrk="1" latinLnBrk="0" hangingPunct="1">
      <a:defRPr kern="1200">
        <a:solidFill>
          <a:schemeClr val="tx1"/>
        </a:solidFill>
        <a:latin typeface="Calibri" charset="0"/>
        <a:ea typeface="MS PGothic" charset="-128"/>
        <a:cs typeface="+mn-cs"/>
      </a:defRPr>
    </a:lvl7pPr>
    <a:lvl8pPr marL="3200400" algn="l" defTabSz="914400" rtl="0" eaLnBrk="1" latinLnBrk="0" hangingPunct="1">
      <a:defRPr kern="1200">
        <a:solidFill>
          <a:schemeClr val="tx1"/>
        </a:solidFill>
        <a:latin typeface="Calibri" charset="0"/>
        <a:ea typeface="MS PGothic" charset="-128"/>
        <a:cs typeface="+mn-cs"/>
      </a:defRPr>
    </a:lvl8pPr>
    <a:lvl9pPr marL="3657600" algn="l" defTabSz="914400" rtl="0" eaLnBrk="1" latinLnBrk="0" hangingPunct="1">
      <a:defRPr kern="1200">
        <a:solidFill>
          <a:schemeClr val="tx1"/>
        </a:solidFill>
        <a:latin typeface="Calibri" charset="0"/>
        <a:ea typeface="MS PGothic" charset="-128"/>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guide id="3" orient="horz" pos="3853">
          <p15:clr>
            <a:srgbClr val="A4A3A4"/>
          </p15:clr>
        </p15:guide>
        <p15:guide id="4" pos="5759">
          <p15:clr>
            <a:srgbClr val="A4A3A4"/>
          </p15:clr>
        </p15:guide>
        <p15:guide id="5" orient="horz" pos="296">
          <p15:clr>
            <a:srgbClr val="A4A3A4"/>
          </p15:clr>
        </p15:guide>
        <p15:guide id="6" orient="horz" pos="3961">
          <p15:clr>
            <a:srgbClr val="A4A3A4"/>
          </p15:clr>
        </p15:guide>
        <p15:guide id="7" pos="348">
          <p15:clr>
            <a:srgbClr val="A4A3A4"/>
          </p15:clr>
        </p15:guide>
        <p15:guide id="8" pos="5239">
          <p15:clr>
            <a:srgbClr val="A4A3A4"/>
          </p15:clr>
        </p15:guide>
        <p15:guide id="9" orient="horz" pos="329">
          <p15:clr>
            <a:srgbClr val="A4A3A4"/>
          </p15:clr>
        </p15:guide>
        <p15:guide id="10" pos="2465">
          <p15:clr>
            <a:srgbClr val="A4A3A4"/>
          </p15:clr>
        </p15:guide>
      </p15:sldGuideLst>
    </p:ext>
    <p:ext uri="{2D200454-40CA-4A62-9FC3-DE9A4176ACB9}">
      <p15:notesGuideLst xmlns="" xmlns:p15="http://schemas.microsoft.com/office/powerpoint/2012/main">
        <p15:guide id="1" orient="horz" pos="3219">
          <p15:clr>
            <a:srgbClr val="A4A3A4"/>
          </p15:clr>
        </p15:guide>
        <p15:guide id="2" pos="214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opulaire Joannes" initials="PJ" lastIdx="19" clrIdx="0">
    <p:extLst/>
  </p:cmAuthor>
  <p:cmAuthor id="2" name="Waw-3" initials="" lastIdx="0" clrIdx="1"/>
</p:cmAuthorLst>
</file>

<file path=ppt/presProps.xml><?xml version="1.0" encoding="utf-8"?>
<p:presentationPr xmlns:a="http://schemas.openxmlformats.org/drawingml/2006/main" xmlns:r="http://schemas.openxmlformats.org/officeDocument/2006/relationships" xmlns:p="http://schemas.openxmlformats.org/presentationml/2006/main">
  <p:prnPr prnWhat="notes"/>
  <p:showPr showNarration="1">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9FCBB7"/>
    <a:srgbClr val="3F80CD"/>
    <a:srgbClr val="97CBA6"/>
    <a:srgbClr val="0F3657"/>
    <a:srgbClr val="EB5C4E"/>
    <a:srgbClr val="457A8C"/>
    <a:srgbClr val="1BB7D5"/>
    <a:srgbClr val="E22567"/>
    <a:srgbClr val="C9205A"/>
    <a:srgbClr val="17A8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Style moyen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16DA210-FB5B-4158-B5E0-FEB733F419BA}" styleName="Style clair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9D7B26C5-4107-4FEC-AEDC-1716B250A1EF}" styleName="Style clair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D27102A9-8310-4765-A935-A1911B00CA55}" styleName="Style léger 1 - Accentuation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Style léger 1 - Accentuation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C083E6E3-FA7D-4D7B-A595-EF9225AFEA82}" styleName="Style léger 1 - Accentuation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5A111915-BE36-4E01-A7E5-04B1672EAD32}" styleName="Style léger 2 - Accentuation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E9639D4-E3E2-4D34-9284-5A2195B3D0D7}" styleName="Style clair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2D5ABB26-0587-4C30-8999-92F81FD0307C}" styleName="Aucun style, aucune grille">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481" autoAdjust="0"/>
    <p:restoredTop sz="94118" autoAdjust="0"/>
  </p:normalViewPr>
  <p:slideViewPr>
    <p:cSldViewPr snapToGrid="0" snapToObjects="1">
      <p:cViewPr varScale="1">
        <p:scale>
          <a:sx n="109" d="100"/>
          <a:sy n="109" d="100"/>
        </p:scale>
        <p:origin x="-1296" y="-96"/>
      </p:cViewPr>
      <p:guideLst>
        <p:guide orient="horz" pos="2160"/>
        <p:guide orient="horz" pos="3853"/>
        <p:guide orient="horz" pos="296"/>
        <p:guide orient="horz" pos="3961"/>
        <p:guide orient="horz" pos="329"/>
        <p:guide pos="2880"/>
        <p:guide pos="5759"/>
        <p:guide pos="348"/>
        <p:guide pos="5239"/>
        <p:guide pos="246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6" d="100"/>
        <a:sy n="106" d="100"/>
      </p:scale>
      <p:origin x="0" y="0"/>
    </p:cViewPr>
  </p:sorterViewPr>
  <p:notesViewPr>
    <p:cSldViewPr snapToGrid="0" snapToObjects="1">
      <p:cViewPr>
        <p:scale>
          <a:sx n="116" d="100"/>
          <a:sy n="116" d="100"/>
        </p:scale>
        <p:origin x="-2744" y="1464"/>
      </p:cViewPr>
      <p:guideLst>
        <p:guide orient="horz" pos="3219"/>
        <p:guide pos="2158"/>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notesMaster" Target="notesMasters/notesMaster1.xml"/><Relationship Id="rId23" Type="http://schemas.openxmlformats.org/officeDocument/2006/relationships/handoutMaster" Target="handoutMasters/handoutMaster1.xml"/><Relationship Id="rId24" Type="http://schemas.openxmlformats.org/officeDocument/2006/relationships/printerSettings" Target="printerSettings/printerSettings1.bin"/><Relationship Id="rId25" Type="http://schemas.openxmlformats.org/officeDocument/2006/relationships/commentAuthors" Target="commentAuthors.xml"/><Relationship Id="rId26" Type="http://schemas.openxmlformats.org/officeDocument/2006/relationships/presProps" Target="presProps.xml"/><Relationship Id="rId27" Type="http://schemas.openxmlformats.org/officeDocument/2006/relationships/viewProps" Target="viewProps.xml"/><Relationship Id="rId28" Type="http://schemas.openxmlformats.org/officeDocument/2006/relationships/theme" Target="theme/theme1.xml"/><Relationship Id="rId29" Type="http://schemas.openxmlformats.org/officeDocument/2006/relationships/tableStyles" Target="tableStyles.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slideMaster" Target="slideMasters/slideMaster1.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51163" cy="498475"/>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56038" y="0"/>
            <a:ext cx="2951162" cy="498475"/>
          </a:xfrm>
          <a:prstGeom prst="rect">
            <a:avLst/>
          </a:prstGeom>
        </p:spPr>
        <p:txBody>
          <a:bodyPr vert="horz" lIns="91440" tIns="45720" rIns="91440" bIns="45720" rtlCol="0"/>
          <a:lstStyle>
            <a:lvl1pPr algn="r">
              <a:defRPr sz="1200"/>
            </a:lvl1pPr>
          </a:lstStyle>
          <a:p>
            <a:fld id="{05F53E0F-AECD-7748-A001-0EFAF28ED6BC}" type="datetimeFigureOut">
              <a:rPr lang="fr-FR" smtClean="0"/>
              <a:t>22/09/20</a:t>
            </a:fld>
            <a:endParaRPr lang="fr-FR"/>
          </a:p>
        </p:txBody>
      </p:sp>
      <p:sp>
        <p:nvSpPr>
          <p:cNvPr id="4" name="Espace réservé du pied de page 3"/>
          <p:cNvSpPr>
            <a:spLocks noGrp="1"/>
          </p:cNvSpPr>
          <p:nvPr>
            <p:ph type="ftr" sz="quarter" idx="2"/>
          </p:nvPr>
        </p:nvSpPr>
        <p:spPr>
          <a:xfrm>
            <a:off x="0" y="9442450"/>
            <a:ext cx="2951163" cy="498475"/>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56038" y="9442450"/>
            <a:ext cx="2951162" cy="498475"/>
          </a:xfrm>
          <a:prstGeom prst="rect">
            <a:avLst/>
          </a:prstGeom>
        </p:spPr>
        <p:txBody>
          <a:bodyPr vert="horz" lIns="91440" tIns="45720" rIns="91440" bIns="45720" rtlCol="0" anchor="b"/>
          <a:lstStyle>
            <a:lvl1pPr algn="r">
              <a:defRPr sz="1200"/>
            </a:lvl1pPr>
          </a:lstStyle>
          <a:p>
            <a:fld id="{84627FEB-333C-7B4F-B188-49A31EE09ACD}" type="slidenum">
              <a:rPr lang="fr-FR" smtClean="0"/>
              <a:t>‹#›</a:t>
            </a:fld>
            <a:endParaRPr lang="fr-FR"/>
          </a:p>
        </p:txBody>
      </p:sp>
    </p:spTree>
    <p:extLst>
      <p:ext uri="{BB962C8B-B14F-4D97-AF65-F5344CB8AC3E}">
        <p14:creationId xmlns:p14="http://schemas.microsoft.com/office/powerpoint/2010/main" val="865832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1163" cy="498475"/>
          </a:xfrm>
          <a:prstGeom prst="rect">
            <a:avLst/>
          </a:prstGeom>
        </p:spPr>
        <p:txBody>
          <a:bodyPr vert="horz" lIns="91458" tIns="45729" rIns="91458" bIns="45729" rtlCol="0"/>
          <a:lstStyle>
            <a:lvl1pPr algn="l">
              <a:defRPr sz="1200">
                <a:latin typeface="Calibri" panose="020F0502020204030204" pitchFamily="34" charset="0"/>
                <a:ea typeface="MS PGothic" panose="020B0600070205080204" pitchFamily="34" charset="-128"/>
              </a:defRPr>
            </a:lvl1pPr>
          </a:lstStyle>
          <a:p>
            <a:pPr>
              <a:defRPr/>
            </a:pPr>
            <a:endParaRPr lang="en-GB"/>
          </a:p>
        </p:txBody>
      </p:sp>
      <p:sp>
        <p:nvSpPr>
          <p:cNvPr id="3" name="Date Placeholder 2"/>
          <p:cNvSpPr>
            <a:spLocks noGrp="1"/>
          </p:cNvSpPr>
          <p:nvPr>
            <p:ph type="dt" idx="1"/>
          </p:nvPr>
        </p:nvSpPr>
        <p:spPr>
          <a:xfrm>
            <a:off x="3856038" y="0"/>
            <a:ext cx="2951162" cy="498475"/>
          </a:xfrm>
          <a:prstGeom prst="rect">
            <a:avLst/>
          </a:prstGeom>
        </p:spPr>
        <p:txBody>
          <a:bodyPr vert="horz" lIns="91458" tIns="45729" rIns="91458" bIns="45729" rtlCol="0"/>
          <a:lstStyle>
            <a:lvl1pPr algn="r">
              <a:defRPr sz="1200">
                <a:latin typeface="Calibri" panose="020F0502020204030204" pitchFamily="34" charset="0"/>
                <a:ea typeface="MS PGothic" panose="020B0600070205080204" pitchFamily="34" charset="-128"/>
              </a:defRPr>
            </a:lvl1pPr>
          </a:lstStyle>
          <a:p>
            <a:pPr>
              <a:defRPr/>
            </a:pPr>
            <a:fld id="{AB812A8C-F89B-5549-B53E-42772BDAF6E0}" type="datetimeFigureOut">
              <a:rPr lang="en-GB"/>
              <a:pPr>
                <a:defRPr/>
              </a:pPr>
              <a:t>22/09/20</a:t>
            </a:fld>
            <a:endParaRPr lang="en-GB"/>
          </a:p>
        </p:txBody>
      </p:sp>
      <p:sp>
        <p:nvSpPr>
          <p:cNvPr id="4" name="Slide Image Placeholder 3"/>
          <p:cNvSpPr>
            <a:spLocks noGrp="1" noRot="1" noChangeAspect="1"/>
          </p:cNvSpPr>
          <p:nvPr>
            <p:ph type="sldImg" idx="2"/>
          </p:nvPr>
        </p:nvSpPr>
        <p:spPr>
          <a:xfrm>
            <a:off x="1168400" y="1243013"/>
            <a:ext cx="4471988" cy="3354387"/>
          </a:xfrm>
          <a:prstGeom prst="rect">
            <a:avLst/>
          </a:prstGeom>
          <a:noFill/>
          <a:ln w="12700">
            <a:solidFill>
              <a:prstClr val="black"/>
            </a:solidFill>
          </a:ln>
        </p:spPr>
        <p:txBody>
          <a:bodyPr vert="horz" lIns="91458" tIns="45729" rIns="91458" bIns="45729" rtlCol="0" anchor="ctr"/>
          <a:lstStyle/>
          <a:p>
            <a:pPr lvl="0"/>
            <a:endParaRPr lang="en-GB" noProof="0"/>
          </a:p>
        </p:txBody>
      </p:sp>
      <p:sp>
        <p:nvSpPr>
          <p:cNvPr id="5" name="Notes Placeholder 4"/>
          <p:cNvSpPr>
            <a:spLocks noGrp="1"/>
          </p:cNvSpPr>
          <p:nvPr>
            <p:ph type="body" sz="quarter" idx="3"/>
          </p:nvPr>
        </p:nvSpPr>
        <p:spPr>
          <a:xfrm>
            <a:off x="681038" y="4783138"/>
            <a:ext cx="5446712" cy="3914775"/>
          </a:xfrm>
          <a:prstGeom prst="rect">
            <a:avLst/>
          </a:prstGeom>
        </p:spPr>
        <p:txBody>
          <a:bodyPr vert="horz" lIns="91458" tIns="45729" rIns="91458" bIns="45729"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p:cNvSpPr>
            <a:spLocks noGrp="1"/>
          </p:cNvSpPr>
          <p:nvPr>
            <p:ph type="ftr" sz="quarter" idx="4"/>
          </p:nvPr>
        </p:nvSpPr>
        <p:spPr>
          <a:xfrm>
            <a:off x="0" y="9442450"/>
            <a:ext cx="2951163" cy="498475"/>
          </a:xfrm>
          <a:prstGeom prst="rect">
            <a:avLst/>
          </a:prstGeom>
        </p:spPr>
        <p:txBody>
          <a:bodyPr vert="horz" lIns="91458" tIns="45729" rIns="91458" bIns="45729" rtlCol="0" anchor="b"/>
          <a:lstStyle>
            <a:lvl1pPr algn="l">
              <a:defRPr sz="1200">
                <a:latin typeface="Calibri" panose="020F0502020204030204" pitchFamily="34" charset="0"/>
                <a:ea typeface="MS PGothic" panose="020B0600070205080204" pitchFamily="34" charset="-128"/>
              </a:defRPr>
            </a:lvl1pPr>
          </a:lstStyle>
          <a:p>
            <a:pPr>
              <a:defRPr/>
            </a:pPr>
            <a:endParaRPr lang="en-GB"/>
          </a:p>
        </p:txBody>
      </p:sp>
      <p:sp>
        <p:nvSpPr>
          <p:cNvPr id="7" name="Slide Number Placeholder 6"/>
          <p:cNvSpPr>
            <a:spLocks noGrp="1"/>
          </p:cNvSpPr>
          <p:nvPr>
            <p:ph type="sldNum" sz="quarter" idx="5"/>
          </p:nvPr>
        </p:nvSpPr>
        <p:spPr>
          <a:xfrm>
            <a:off x="3856038" y="9442450"/>
            <a:ext cx="2951162" cy="498475"/>
          </a:xfrm>
          <a:prstGeom prst="rect">
            <a:avLst/>
          </a:prstGeom>
        </p:spPr>
        <p:txBody>
          <a:bodyPr vert="horz" lIns="91458" tIns="45729" rIns="91458" bIns="45729" rtlCol="0" anchor="b"/>
          <a:lstStyle>
            <a:lvl1pPr algn="r">
              <a:defRPr sz="1200">
                <a:latin typeface="Calibri" panose="020F0502020204030204" pitchFamily="34" charset="0"/>
                <a:ea typeface="MS PGothic" panose="020B0600070205080204" pitchFamily="34" charset="-128"/>
              </a:defRPr>
            </a:lvl1pPr>
          </a:lstStyle>
          <a:p>
            <a:pPr>
              <a:defRPr/>
            </a:pPr>
            <a:fld id="{67FB5AD9-BBE2-814A-8701-E814EB4461D2}" type="slidenum">
              <a:rPr lang="en-GB"/>
              <a:pPr>
                <a:defRPr/>
              </a:pPr>
              <a:t>‹#›</a:t>
            </a:fld>
            <a:endParaRPr lang="en-GB"/>
          </a:p>
        </p:txBody>
      </p:sp>
    </p:spTree>
    <p:extLst>
      <p:ext uri="{BB962C8B-B14F-4D97-AF65-F5344CB8AC3E}">
        <p14:creationId xmlns:p14="http://schemas.microsoft.com/office/powerpoint/2010/main" val="20425050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safeonweb.be/" TargetMode="External"/><Relationship Id="rId4" Type="http://schemas.openxmlformats.org/officeDocument/2006/relationships/hyperlink" Target="mailto:verdacht@safeonweb.be" TargetMode="External"/><Relationship Id="rId5" Type="http://schemas.openxmlformats.org/officeDocument/2006/relationships/hyperlink" Target="https://campagne.safeonweb.be/nl/doe-de-test" TargetMode="External"/><Relationship Id="rId6" Type="http://schemas.openxmlformats.org/officeDocument/2006/relationships/hyperlink" Target="https://ccb.belgium.be/nl/publication/webinars-over-cyberveiligheid" TargetMode="External"/><Relationship Id="rId7" Type="http://schemas.openxmlformats.org/officeDocument/2006/relationships/hyperlink" Target="https://www.europol.europa.eu/staying-safe-during-covid-19-what-you-need-to-know" TargetMode="External"/><Relationship Id="rId8" Type="http://schemas.openxmlformats.org/officeDocument/2006/relationships/hyperlink" Target="https://blog.nviso.eu/2020/04/03/to-zoom-or-not-to-zoom/" TargetMode="External"/><Relationship Id="rId9" Type="http://schemas.openxmlformats.org/officeDocument/2006/relationships/hyperlink" Target="https://www.sans.org/security-awareness-training/sans-security-awareness-work-home-deployment-kit" TargetMode="External"/><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proximus.be/support/nl/id_sfaqr_wifi_pwd/particulieren/support/internet/internet-thuis/wifi-netwerk/wachtwoord-van-het-wifi-netwerk.html" TargetMode="External"/><Relationship Id="rId4" Type="http://schemas.openxmlformats.org/officeDocument/2006/relationships/hyperlink" Target="https://www2.telenet.be/nl/klantenservice/wireless-modem-instellen" TargetMode="External"/><Relationship Id="rId5" Type="http://schemas.openxmlformats.org/officeDocument/2006/relationships/hyperlink" Target="https://safeonweb.be/nl/scan-je-computer" TargetMode="External"/><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 Id="rId3" Type="http://schemas.openxmlformats.org/officeDocument/2006/relationships/hyperlink" Target="https://blog.nviso.eu/2020/04/03/to-zoom-or-not-to-zoom/"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 Id="rId3" Type="http://schemas.openxmlformats.org/officeDocument/2006/relationships/hyperlink" Target="https://www.safeonweb.be/nl/gebruik-sterke-wachtwoorden" TargetMode="Externa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info-coronavirus.be/nl/" TargetMode="External"/><Relationship Id="rId4" Type="http://schemas.openxmlformats.org/officeDocument/2006/relationships/hyperlink" Target="mailto:verdacht@safeonweb.be" TargetMode="External"/><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nl-BE" sz="1000" noProof="0" dirty="0"/>
              <a:t>Hallo en welkom</a:t>
            </a:r>
            <a:r>
              <a:rPr lang="nl-BE" sz="1000" baseline="0" noProof="0" dirty="0"/>
              <a:t> allemaal! </a:t>
            </a:r>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pPr>
                <a:defRPr/>
              </a:pPr>
              <a:t>1</a:t>
            </a:fld>
            <a:endParaRPr lang="en-GB"/>
          </a:p>
        </p:txBody>
      </p:sp>
    </p:spTree>
    <p:extLst>
      <p:ext uri="{BB962C8B-B14F-4D97-AF65-F5344CB8AC3E}">
        <p14:creationId xmlns:p14="http://schemas.microsoft.com/office/powerpoint/2010/main" val="27968063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681038" y="4783138"/>
            <a:ext cx="5446712" cy="4905979"/>
          </a:xfrm>
        </p:spPr>
        <p:txBody>
          <a:bodyPr numCol="2" spcCol="180000">
            <a:normAutofit fontScale="77500" lnSpcReduction="20000"/>
          </a:bodyPr>
          <a:lstStyle/>
          <a:p>
            <a:r>
              <a:rPr lang="nl-BE" sz="800" i="1" noProof="0" dirty="0"/>
              <a:t>(Bron:  Vrije Universiteit Brussel &amp; BNP Paribas Fortis)</a:t>
            </a:r>
          </a:p>
          <a:p>
            <a:endParaRPr lang="nl-BE" noProof="0" dirty="0"/>
          </a:p>
          <a:p>
            <a:pPr>
              <a:lnSpc>
                <a:spcPct val="120000"/>
              </a:lnSpc>
            </a:pPr>
            <a:r>
              <a:rPr lang="nl-BE" b="1" noProof="0" dirty="0"/>
              <a:t>Veilig communicatiekanalen gebruiken</a:t>
            </a:r>
          </a:p>
          <a:p>
            <a:pPr>
              <a:lnSpc>
                <a:spcPct val="120000"/>
              </a:lnSpc>
            </a:pPr>
            <a:endParaRPr lang="nl-BE" b="1" noProof="0" dirty="0"/>
          </a:p>
          <a:p>
            <a:pPr marL="171450" indent="-171450">
              <a:lnSpc>
                <a:spcPct val="120000"/>
              </a:lnSpc>
              <a:buFont typeface="Arial" panose="020B0604020202020204" pitchFamily="34" charset="0"/>
              <a:buChar char="•"/>
            </a:pPr>
            <a:r>
              <a:rPr lang="nl-NL" b="0" dirty="0"/>
              <a:t>Gebruik voor werkcommunicatie </a:t>
            </a:r>
            <a:r>
              <a:rPr lang="nl-NL" b="1" dirty="0"/>
              <a:t>de applicaties die door je IT-afdeling of IT-leverancier geselecteerd </a:t>
            </a:r>
            <a:r>
              <a:rPr lang="nl-NL" b="1" dirty="0" smtClean="0"/>
              <a:t>zijn</a:t>
            </a:r>
            <a:r>
              <a:rPr lang="nl-NL" b="0" dirty="0" smtClean="0"/>
              <a:t>.</a:t>
            </a:r>
          </a:p>
          <a:p>
            <a:pPr>
              <a:lnSpc>
                <a:spcPct val="120000"/>
              </a:lnSpc>
            </a:pPr>
            <a:r>
              <a:rPr lang="nl-NL" b="0" dirty="0" smtClean="0"/>
              <a:t>Communicatiemiddelen </a:t>
            </a:r>
            <a:r>
              <a:rPr lang="nl-NL" b="0" dirty="0"/>
              <a:t>zijn belangrijk bij het thuiswerken. De VPN van je werkgever (zie slide 4) laat je toe om je van thuis uit op het netwerk van je werkgever aan te sluiten. Maar er zijn ook nog heel veel andere communicatiemiddelen. Wat van heel groot belang is, is dat je een heel duidelijk onderscheid maakt tussen privé- en werkcommunicatie en dat je deze vooral niet mengt. Voor je werkcommunicatie gebruik je best enkel applicaties die door de werkgever geselecteerd werden. Gebruik erkende producten uit een officiële appstore en zorg dat ze up-to-date zijn</a:t>
            </a:r>
            <a:r>
              <a:rPr lang="nl-NL" b="0" dirty="0" smtClean="0"/>
              <a:t>.</a:t>
            </a:r>
          </a:p>
          <a:p>
            <a:pPr>
              <a:lnSpc>
                <a:spcPct val="120000"/>
              </a:lnSpc>
            </a:pPr>
            <a:endParaRPr lang="nl-NL" b="0" dirty="0"/>
          </a:p>
          <a:p>
            <a:pPr marL="171450" marR="0" lvl="0" indent="-171450" algn="l" defTabSz="914400" rtl="0" eaLnBrk="0" fontAlgn="base" latinLnBrk="0" hangingPunct="0">
              <a:lnSpc>
                <a:spcPct val="120000"/>
              </a:lnSpc>
              <a:spcBef>
                <a:spcPct val="30000"/>
              </a:spcBef>
              <a:spcAft>
                <a:spcPct val="0"/>
              </a:spcAft>
              <a:buClrTx/>
              <a:buSzTx/>
              <a:buFont typeface="Arial" panose="020B0604020202020204" pitchFamily="34" charset="0"/>
              <a:buChar char="•"/>
              <a:tabLst/>
              <a:defRPr/>
            </a:pPr>
            <a:r>
              <a:rPr lang="nl-NL" b="0" dirty="0"/>
              <a:t>Stuur geen werkmails naar je privé </a:t>
            </a:r>
            <a:r>
              <a:rPr lang="nl-NL" b="0" dirty="0" err="1"/>
              <a:t>G-mail</a:t>
            </a:r>
            <a:r>
              <a:rPr lang="nl-NL" b="0" dirty="0"/>
              <a:t>/ Hotmail account:</a:t>
            </a:r>
            <a:r>
              <a:rPr lang="nl-NL" b="1" dirty="0"/>
              <a:t> risico op </a:t>
            </a:r>
            <a:r>
              <a:rPr lang="nl-NL" b="1" dirty="0" smtClean="0"/>
              <a:t>informatielek</a:t>
            </a:r>
            <a:endParaRPr lang="nl-NL" b="0" dirty="0"/>
          </a:p>
          <a:p>
            <a:pPr>
              <a:lnSpc>
                <a:spcPct val="120000"/>
              </a:lnSpc>
            </a:pPr>
            <a:r>
              <a:rPr lang="nl-NL" b="0" dirty="0"/>
              <a:t>Verstuur je e-mail voor je werk, dan gebruik je enkel je werkaccount. Soms lijkt het handig om snel een bestandje naar je eigen Gmail/Hotmail-account te sturen zodat je het document thuis kan afprinten. Denk eraan dat hierdoor werk gerelateerde gevoelige informatie gelekt kan worden. Je homeprinter voldoet immers niet altijd aan de veiligheidsvereisten van je werkgever. Doe dit dus in geen geval! </a:t>
            </a:r>
            <a:r>
              <a:rPr lang="nl-NL" b="0" i="0" u="none" strike="noStrike" kern="1200" dirty="0">
                <a:solidFill>
                  <a:schemeClr val="tx1"/>
                </a:solidFill>
                <a:effectLst/>
              </a:rPr>
              <a:t>Wees extra op je hoede wanneer je extern communiceert en informatie uitwisselt. Maak alleen gebruik van oplossingen die zijn goedgekeurd. </a:t>
            </a:r>
            <a:br>
              <a:rPr lang="nl-NL" b="0" i="0" u="none" strike="noStrike" kern="1200" dirty="0">
                <a:solidFill>
                  <a:schemeClr val="tx1"/>
                </a:solidFill>
                <a:effectLst/>
              </a:rPr>
            </a:br>
            <a:r>
              <a:rPr lang="nl-NL" b="0" dirty="0"/>
              <a:t> </a:t>
            </a:r>
          </a:p>
          <a:p>
            <a:pPr marL="171450" marR="0" lvl="0" indent="-171450" algn="l" defTabSz="914400" rtl="0" eaLnBrk="0" fontAlgn="base" latinLnBrk="0" hangingPunct="0">
              <a:lnSpc>
                <a:spcPct val="120000"/>
              </a:lnSpc>
              <a:spcBef>
                <a:spcPct val="30000"/>
              </a:spcBef>
              <a:spcAft>
                <a:spcPct val="0"/>
              </a:spcAft>
              <a:buClrTx/>
              <a:buSzTx/>
              <a:buFont typeface="Arial"/>
              <a:buChar char="•"/>
              <a:tabLst/>
              <a:defRPr/>
            </a:pPr>
            <a:r>
              <a:rPr lang="nl-NL" b="0" dirty="0" smtClean="0"/>
              <a:t>Gebruik </a:t>
            </a:r>
            <a:r>
              <a:rPr lang="nl-NL" b="0" dirty="0"/>
              <a:t>steeds een </a:t>
            </a:r>
            <a:r>
              <a:rPr lang="nl-NL" b="1" dirty="0"/>
              <a:t>HTTPS</a:t>
            </a:r>
            <a:r>
              <a:rPr lang="nl-NL" b="0" dirty="0"/>
              <a:t>-</a:t>
            </a:r>
            <a:r>
              <a:rPr lang="nl-NL" b="0" dirty="0" smtClean="0"/>
              <a:t>verbinding</a:t>
            </a:r>
            <a:endParaRPr lang="nl-NL" b="0" dirty="0"/>
          </a:p>
          <a:p>
            <a:pPr marL="0" indent="0">
              <a:lnSpc>
                <a:spcPct val="120000"/>
              </a:lnSpc>
              <a:buFont typeface="Arial" panose="020B0604020202020204" pitchFamily="34" charset="0"/>
              <a:buNone/>
            </a:pPr>
            <a:r>
              <a:rPr lang="nl-NL" b="0" dirty="0"/>
              <a:t>Surf je naar websites, let er dan op dat je browser </a:t>
            </a:r>
            <a:r>
              <a:rPr lang="nl-NL" b="1" dirty="0"/>
              <a:t>steeds een HTTPS en geen HTTP-verbinding </a:t>
            </a:r>
            <a:r>
              <a:rPr lang="nl-NL" b="0" dirty="0"/>
              <a:t>gebruikt. Doe dit zeker als je persoonlijke gegevens op die website moet ingeven, zoals je gebruikersnaam en wachtwoord.  HTTPS gebruikt een versleutelde en beveiligde communicatie. Dit is niet het geval voor een HTTP-verbinding, waarbij al jouw ingevoerde gegevens integraal en zonder versleuteling over het internet verstuurd worden en die bijgevolg door cybercriminelen onderschept kunnen worden. </a:t>
            </a:r>
          </a:p>
          <a:p>
            <a:pPr marL="0" indent="0">
              <a:lnSpc>
                <a:spcPct val="120000"/>
              </a:lnSpc>
              <a:buFont typeface="Arial" panose="020B0604020202020204" pitchFamily="34" charset="0"/>
              <a:buNone/>
            </a:pPr>
            <a:endParaRPr lang="nl-NL" b="0" dirty="0"/>
          </a:p>
          <a:p>
            <a:pPr marL="171450" marR="0" lvl="0" indent="-171450" algn="l" defTabSz="914400" rtl="0" eaLnBrk="0" fontAlgn="base" latinLnBrk="0" hangingPunct="0">
              <a:lnSpc>
                <a:spcPct val="120000"/>
              </a:lnSpc>
              <a:spcBef>
                <a:spcPct val="30000"/>
              </a:spcBef>
              <a:spcAft>
                <a:spcPct val="0"/>
              </a:spcAft>
              <a:buClrTx/>
              <a:buSzTx/>
              <a:buFont typeface="Arial"/>
              <a:buChar char="•"/>
              <a:tabLst/>
              <a:defRPr/>
            </a:pPr>
            <a:r>
              <a:rPr lang="nl-NL" b="0" dirty="0" smtClean="0"/>
              <a:t> </a:t>
            </a:r>
            <a:r>
              <a:rPr lang="nl-NL" b="0" dirty="0"/>
              <a:t>Zet </a:t>
            </a:r>
            <a:r>
              <a:rPr lang="nl-NL" b="1" dirty="0"/>
              <a:t>geen werkinfo op </a:t>
            </a:r>
            <a:r>
              <a:rPr lang="nl-NL" b="1" dirty="0" err="1"/>
              <a:t>social</a:t>
            </a:r>
            <a:r>
              <a:rPr lang="nl-NL" b="1" dirty="0"/>
              <a:t> </a:t>
            </a:r>
            <a:r>
              <a:rPr lang="nl-NL" b="1" dirty="0" smtClean="0"/>
              <a:t>media</a:t>
            </a:r>
            <a:endParaRPr lang="nl-NL" b="0" dirty="0"/>
          </a:p>
          <a:p>
            <a:pPr marL="0" indent="0">
              <a:lnSpc>
                <a:spcPct val="120000"/>
              </a:lnSpc>
              <a:buFont typeface="Arial" panose="020B0604020202020204" pitchFamily="34" charset="0"/>
              <a:buNone/>
            </a:pPr>
            <a:r>
              <a:rPr lang="nl-NL" b="0" dirty="0"/>
              <a:t>Bij thuiswerken is de grens tussen gebruik van je (privé) sociale media en werkactiviteiten minder vanzelfsprekend dan op het kantoor. Het online zetten van kleine werkdetails of je dagelijkse routine lijkt minder raar als er geen collega’s zijn waarmee je die dingen kan delen. Thuiswerkers moeten hiermee toch oppassen, want zo’n updates bieden vaak waardevolle informatie voor het opzetten van </a:t>
            </a:r>
            <a:r>
              <a:rPr lang="nl-NL" b="0" dirty="0" err="1"/>
              <a:t>phishing</a:t>
            </a:r>
            <a:r>
              <a:rPr lang="nl-NL" b="0" dirty="0"/>
              <a:t>-campagnes. </a:t>
            </a:r>
          </a:p>
          <a:p>
            <a:pPr marL="0" indent="0">
              <a:lnSpc>
                <a:spcPct val="120000"/>
              </a:lnSpc>
              <a:buFont typeface="Arial" panose="020B0604020202020204" pitchFamily="34" charset="0"/>
              <a:buNone/>
            </a:pPr>
            <a:endParaRPr lang="nl-NL" b="0" dirty="0"/>
          </a:p>
          <a:p>
            <a:pPr marL="171450" marR="0" lvl="0" indent="-171450" algn="l" defTabSz="914400" rtl="0" eaLnBrk="0" fontAlgn="base" latinLnBrk="0" hangingPunct="0">
              <a:lnSpc>
                <a:spcPct val="120000"/>
              </a:lnSpc>
              <a:spcBef>
                <a:spcPct val="30000"/>
              </a:spcBef>
              <a:spcAft>
                <a:spcPct val="0"/>
              </a:spcAft>
              <a:buClrTx/>
              <a:buSzTx/>
              <a:buFont typeface="Arial"/>
              <a:buChar char="•"/>
              <a:tabLst/>
              <a:defRPr/>
            </a:pPr>
            <a:r>
              <a:rPr lang="nl-NL" dirty="0" smtClean="0"/>
              <a:t>Berg </a:t>
            </a:r>
            <a:r>
              <a:rPr lang="nl-NL" b="1" dirty="0"/>
              <a:t>vertrouwelijke documenten </a:t>
            </a:r>
            <a:r>
              <a:rPr lang="nl-NL" dirty="0"/>
              <a:t>veilig op</a:t>
            </a:r>
            <a:r>
              <a:rPr lang="nl-NL" b="0" dirty="0"/>
              <a:t> in afwachting dat je ze terugbrengt naar je werk.  Gooi ze niet bij je huishoudelijk papierafval.  Op je werk kunnen deze documenten in vele gevallen discreet worden vernietigd/verwerkt.</a:t>
            </a:r>
          </a:p>
          <a:p>
            <a:pPr marL="0" indent="0">
              <a:buFont typeface="Arial" panose="020B0604020202020204" pitchFamily="34" charset="0"/>
              <a:buNone/>
            </a:pPr>
            <a:endParaRPr lang="nl-NL" b="0" dirty="0"/>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pPr>
                <a:defRPr/>
              </a:pPr>
              <a:t>10</a:t>
            </a:fld>
            <a:endParaRPr lang="en-GB"/>
          </a:p>
        </p:txBody>
      </p:sp>
    </p:spTree>
    <p:extLst>
      <p:ext uri="{BB962C8B-B14F-4D97-AF65-F5344CB8AC3E}">
        <p14:creationId xmlns:p14="http://schemas.microsoft.com/office/powerpoint/2010/main" val="2762292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681038" y="4783139"/>
            <a:ext cx="5446712" cy="4938824"/>
          </a:xfrm>
        </p:spPr>
        <p:txBody>
          <a:bodyPr numCol="2" spcCol="180000">
            <a:normAutofit fontScale="70000" lnSpcReduction="20000"/>
          </a:bodyPr>
          <a:lstStyle/>
          <a:p>
            <a:r>
              <a:rPr lang="nl-BE" sz="800" i="1" noProof="0" dirty="0"/>
              <a:t>(Bronnen: www.safeonweb.be &amp; </a:t>
            </a:r>
            <a:r>
              <a:rPr lang="nl-BE" sz="800" i="1" kern="1200" dirty="0">
                <a:solidFill>
                  <a:schemeClr val="tx1"/>
                </a:solidFill>
                <a:effectLst/>
              </a:rPr>
              <a:t>US </a:t>
            </a:r>
            <a:r>
              <a:rPr lang="nl-BE" sz="800" i="1" kern="1200" dirty="0" err="1">
                <a:solidFill>
                  <a:schemeClr val="tx1"/>
                </a:solidFill>
                <a:effectLst/>
              </a:rPr>
              <a:t>Department</a:t>
            </a:r>
            <a:r>
              <a:rPr lang="nl-BE" sz="800" i="1" kern="1200" dirty="0">
                <a:solidFill>
                  <a:schemeClr val="tx1"/>
                </a:solidFill>
                <a:effectLst/>
              </a:rPr>
              <a:t> of Homeland Security</a:t>
            </a:r>
            <a:r>
              <a:rPr lang="nl-BE" sz="800" i="1" noProof="0" dirty="0"/>
              <a:t>)</a:t>
            </a:r>
          </a:p>
          <a:p>
            <a:endParaRPr lang="nl-BE" noProof="0" dirty="0"/>
          </a:p>
          <a:p>
            <a:r>
              <a:rPr lang="nl-BE" b="1" noProof="0" dirty="0"/>
              <a:t>Veilig online videoconferenties houden:</a:t>
            </a:r>
          </a:p>
          <a:p>
            <a:endParaRPr lang="nl-BE" noProof="0" dirty="0"/>
          </a:p>
          <a:p>
            <a:pPr marL="171450" indent="-171450">
              <a:lnSpc>
                <a:spcPct val="120000"/>
              </a:lnSpc>
              <a:buFont typeface="Arial" panose="020B0604020202020204" pitchFamily="34" charset="0"/>
              <a:buChar char="•"/>
            </a:pPr>
            <a:r>
              <a:rPr lang="nl-NL" b="0" dirty="0"/>
              <a:t>Gebruik erkende producten uit een officiële appstore en zorg dat ze up-to-date zijn.  </a:t>
            </a:r>
          </a:p>
          <a:p>
            <a:pPr marL="628650" lvl="1" indent="-171450">
              <a:lnSpc>
                <a:spcPct val="120000"/>
              </a:lnSpc>
              <a:buFont typeface="Arial" panose="020B0604020202020204" pitchFamily="34" charset="0"/>
              <a:buChar char="•"/>
            </a:pPr>
            <a:r>
              <a:rPr lang="nl-NL" sz="1200" b="0" i="0" u="none" strike="noStrike" kern="1200" dirty="0">
                <a:solidFill>
                  <a:schemeClr val="tx1"/>
                </a:solidFill>
                <a:effectLst/>
                <a:latin typeface="+mn-lt"/>
                <a:ea typeface="+mn-ea"/>
                <a:cs typeface="+mn-cs"/>
              </a:rPr>
              <a:t>Als je een app uit een appstore downloadt, gebruik dan enkel de </a:t>
            </a:r>
            <a:r>
              <a:rPr lang="nl-NL" sz="1200" b="1" i="0" u="none" strike="noStrike" kern="1200" dirty="0">
                <a:solidFill>
                  <a:schemeClr val="tx1"/>
                </a:solidFill>
                <a:effectLst/>
                <a:latin typeface="+mn-lt"/>
                <a:ea typeface="+mn-ea"/>
                <a:cs typeface="+mn-cs"/>
              </a:rPr>
              <a:t>officiële appstores</a:t>
            </a:r>
            <a:r>
              <a:rPr lang="nl-NL" sz="1200" b="0" i="0" u="none" strike="noStrike" kern="1200" dirty="0">
                <a:solidFill>
                  <a:schemeClr val="tx1"/>
                </a:solidFill>
                <a:effectLst/>
                <a:latin typeface="+mn-lt"/>
                <a:ea typeface="+mn-ea"/>
                <a:cs typeface="+mn-cs"/>
              </a:rPr>
              <a:t> (App Store/Google Play)</a:t>
            </a:r>
          </a:p>
          <a:p>
            <a:pPr marL="628650" lvl="1" indent="-171450">
              <a:lnSpc>
                <a:spcPct val="120000"/>
              </a:lnSpc>
              <a:buFont typeface="Arial" panose="020B0604020202020204" pitchFamily="34" charset="0"/>
              <a:buChar char="•"/>
            </a:pPr>
            <a:r>
              <a:rPr lang="nl-NL" sz="1200" b="0" i="0" u="none" strike="noStrike" kern="1200" dirty="0">
                <a:solidFill>
                  <a:schemeClr val="tx1"/>
                </a:solidFill>
                <a:effectLst/>
                <a:latin typeface="+mn-lt"/>
                <a:ea typeface="+mn-ea"/>
                <a:cs typeface="+mn-cs"/>
              </a:rPr>
              <a:t>Welk platform je ook gebruikt, zorg dat je </a:t>
            </a:r>
            <a:r>
              <a:rPr lang="nl-NL" sz="1200" b="1" i="0" u="none" strike="noStrike" kern="1200" dirty="0">
                <a:solidFill>
                  <a:schemeClr val="tx1"/>
                </a:solidFill>
                <a:effectLst/>
                <a:latin typeface="+mn-lt"/>
                <a:ea typeface="+mn-ea"/>
                <a:cs typeface="+mn-cs"/>
              </a:rPr>
              <a:t>updates</a:t>
            </a:r>
            <a:r>
              <a:rPr lang="nl-NL" sz="1200" b="0" i="0" u="none" strike="noStrike" kern="1200" dirty="0">
                <a:solidFill>
                  <a:schemeClr val="tx1"/>
                </a:solidFill>
                <a:effectLst/>
                <a:latin typeface="+mn-lt"/>
                <a:ea typeface="+mn-ea"/>
                <a:cs typeface="+mn-cs"/>
              </a:rPr>
              <a:t> steeds uitvoert.  Bij een update worden meer functionaliteiten voorzien en fouten opgelost. Ook de kwetsbaarheden in de beveiliging worden bij een update verholpen. Daarom is het belangrijk om updates steeds uit te voeren als daar naar gevraagd wordt.</a:t>
            </a:r>
          </a:p>
          <a:p>
            <a:pPr marL="171450" lvl="0" indent="-171450">
              <a:lnSpc>
                <a:spcPct val="120000"/>
              </a:lnSpc>
              <a:buFont typeface="Arial" panose="020B0604020202020204" pitchFamily="34" charset="0"/>
              <a:buChar char="•"/>
            </a:pPr>
            <a:r>
              <a:rPr lang="nl-NL" sz="1200" b="0" i="0" u="none" strike="noStrike" kern="1200" dirty="0">
                <a:solidFill>
                  <a:schemeClr val="tx1"/>
                </a:solidFill>
                <a:effectLst/>
                <a:latin typeface="+mn-lt"/>
                <a:ea typeface="+mn-ea"/>
                <a:cs typeface="+mn-cs"/>
              </a:rPr>
              <a:t>Maak een </a:t>
            </a:r>
            <a:r>
              <a:rPr lang="nl-NL" sz="1200" b="1" i="0" u="none" strike="noStrike" kern="1200" dirty="0">
                <a:solidFill>
                  <a:schemeClr val="tx1"/>
                </a:solidFill>
                <a:effectLst/>
                <a:latin typeface="+mn-lt"/>
                <a:ea typeface="+mn-ea"/>
                <a:cs typeface="+mn-cs"/>
              </a:rPr>
              <a:t>eigen account </a:t>
            </a:r>
            <a:r>
              <a:rPr lang="nl-NL" sz="1200" b="0" i="0" u="none" strike="noStrike" kern="1200" dirty="0">
                <a:solidFill>
                  <a:schemeClr val="tx1"/>
                </a:solidFill>
                <a:effectLst/>
                <a:latin typeface="+mn-lt"/>
                <a:ea typeface="+mn-ea"/>
                <a:cs typeface="+mn-cs"/>
              </a:rPr>
              <a:t>aan en beveilig die met een </a:t>
            </a:r>
            <a:r>
              <a:rPr lang="nl-NL" sz="1200" b="1" i="0" u="none" strike="noStrike" kern="1200" dirty="0">
                <a:solidFill>
                  <a:schemeClr val="tx1"/>
                </a:solidFill>
                <a:effectLst/>
                <a:latin typeface="+mn-lt"/>
                <a:ea typeface="+mn-ea"/>
                <a:cs typeface="+mn-cs"/>
              </a:rPr>
              <a:t>sterk wachtwoord.</a:t>
            </a:r>
          </a:p>
          <a:p>
            <a:pPr marL="171450" lvl="0" indent="-171450">
              <a:lnSpc>
                <a:spcPct val="120000"/>
              </a:lnSpc>
              <a:buFont typeface="Arial" panose="020B0604020202020204" pitchFamily="34" charset="0"/>
              <a:buChar char="•"/>
            </a:pPr>
            <a:r>
              <a:rPr lang="nl-NL" sz="1200" b="0" i="0" u="none" strike="noStrike" kern="1200" dirty="0">
                <a:solidFill>
                  <a:schemeClr val="tx1"/>
                </a:solidFill>
                <a:effectLst/>
                <a:latin typeface="+mn-lt"/>
                <a:ea typeface="+mn-ea"/>
                <a:cs typeface="+mn-cs"/>
              </a:rPr>
              <a:t>Hou je telefoon- en videogesprekken</a:t>
            </a:r>
            <a:r>
              <a:rPr lang="nl-NL" sz="1200" b="1" i="0" u="none" strike="noStrike" kern="1200" dirty="0">
                <a:solidFill>
                  <a:schemeClr val="tx1"/>
                </a:solidFill>
                <a:effectLst/>
                <a:latin typeface="+mn-lt"/>
                <a:ea typeface="+mn-ea"/>
                <a:cs typeface="+mn-cs"/>
              </a:rPr>
              <a:t> vertrouwelijk.</a:t>
            </a:r>
          </a:p>
          <a:p>
            <a:pPr marL="628650" lvl="1" indent="-171450">
              <a:lnSpc>
                <a:spcPct val="120000"/>
              </a:lnSpc>
              <a:buFont typeface="Arial" panose="020B0604020202020204" pitchFamily="34" charset="0"/>
              <a:buChar char="•"/>
            </a:pPr>
            <a:r>
              <a:rPr lang="nl-NL" sz="1200" b="0" i="0" u="none" strike="noStrike" kern="1200" dirty="0">
                <a:solidFill>
                  <a:schemeClr val="tx1"/>
                </a:solidFill>
                <a:effectLst/>
                <a:latin typeface="+mn-lt"/>
                <a:ea typeface="+mn-ea"/>
                <a:cs typeface="+mn-cs"/>
              </a:rPr>
              <a:t>Voer videogesprekken </a:t>
            </a:r>
            <a:r>
              <a:rPr lang="nl-NL" sz="1200" b="1" i="0" u="none" strike="noStrike" kern="1200" dirty="0">
                <a:solidFill>
                  <a:schemeClr val="tx1"/>
                </a:solidFill>
                <a:effectLst/>
                <a:latin typeface="+mn-lt"/>
                <a:ea typeface="+mn-ea"/>
                <a:cs typeface="+mn-cs"/>
              </a:rPr>
              <a:t>op een plaats waar je ongestoord kan praten</a:t>
            </a:r>
            <a:r>
              <a:rPr lang="nl-NL" sz="1200" b="0" i="0" u="none" strike="noStrike" kern="1200" dirty="0">
                <a:solidFill>
                  <a:schemeClr val="tx1"/>
                </a:solidFill>
                <a:effectLst/>
                <a:latin typeface="+mn-lt"/>
                <a:ea typeface="+mn-ea"/>
                <a:cs typeface="+mn-cs"/>
              </a:rPr>
              <a:t>.  Als je op je terras vergadert, kunnen de buren misschien elk woord opvangen en dat is niet de bedoeling.  Hetzelfde geldt voor de trein of een andere openbare plaats.</a:t>
            </a:r>
          </a:p>
          <a:p>
            <a:pPr marL="628650" marR="0" lvl="1" indent="-171450" algn="l" defTabSz="914400" rtl="0" eaLnBrk="0" fontAlgn="base" latinLnBrk="0" hangingPunct="0">
              <a:lnSpc>
                <a:spcPct val="120000"/>
              </a:lnSpc>
              <a:spcBef>
                <a:spcPct val="30000"/>
              </a:spcBef>
              <a:spcAft>
                <a:spcPct val="0"/>
              </a:spcAft>
              <a:buClrTx/>
              <a:buSzTx/>
              <a:buFont typeface="Arial" panose="020B0604020202020204" pitchFamily="34" charset="0"/>
              <a:buChar char="•"/>
              <a:tabLst/>
              <a:defRPr/>
            </a:pPr>
            <a:r>
              <a:rPr lang="nl-NL" sz="1200" dirty="0"/>
              <a:t>Let op je </a:t>
            </a:r>
            <a:r>
              <a:rPr lang="nl-NL" sz="1200" b="1" dirty="0"/>
              <a:t>‘visuele’ en ‘</a:t>
            </a:r>
            <a:r>
              <a:rPr lang="nl-NL" sz="1200" b="1" dirty="0" err="1"/>
              <a:t>audio’omgeving</a:t>
            </a:r>
            <a:r>
              <a:rPr lang="nl-NL" sz="1200" b="1" dirty="0"/>
              <a:t> </a:t>
            </a:r>
            <a:r>
              <a:rPr lang="nl-NL" sz="1200" dirty="0"/>
              <a:t>thuis: geen </a:t>
            </a:r>
            <a:r>
              <a:rPr lang="nl-NL" sz="1200" dirty="0" err="1"/>
              <a:t>geen</a:t>
            </a:r>
            <a:r>
              <a:rPr lang="nl-NL" sz="1200" dirty="0"/>
              <a:t> </a:t>
            </a:r>
            <a:r>
              <a:rPr lang="nl-NL" sz="1200" dirty="0" err="1"/>
              <a:t>gevoeilige</a:t>
            </a:r>
            <a:r>
              <a:rPr lang="nl-NL" sz="1200" dirty="0"/>
              <a:t> info prijs. Maak gebruik van de mogelijkheid om de achtergrond te vervangen of te vervagen (‘</a:t>
            </a:r>
            <a:r>
              <a:rPr lang="nl-NL" sz="1200" dirty="0" err="1"/>
              <a:t>blurring</a:t>
            </a:r>
            <a:r>
              <a:rPr lang="nl-NL" sz="1200" dirty="0"/>
              <a:t>’).</a:t>
            </a:r>
          </a:p>
          <a:p>
            <a:pPr marL="628650" lvl="1" indent="-171450">
              <a:lnSpc>
                <a:spcPct val="120000"/>
              </a:lnSpc>
              <a:buFont typeface="Arial" panose="020B0604020202020204" pitchFamily="34" charset="0"/>
              <a:buChar char="•"/>
            </a:pPr>
            <a:r>
              <a:rPr lang="nl-NL" sz="1200" b="1" i="0" u="none" strike="noStrike" kern="1200" dirty="0">
                <a:solidFill>
                  <a:schemeClr val="tx1"/>
                </a:solidFill>
                <a:effectLst/>
                <a:latin typeface="+mn-lt"/>
                <a:ea typeface="+mn-ea"/>
                <a:cs typeface="+mn-cs"/>
              </a:rPr>
              <a:t>Deel de link naar de meeting enkel met genodigde gasten</a:t>
            </a:r>
            <a:r>
              <a:rPr lang="nl-NL" sz="1200" b="0" i="0" u="none" strike="noStrike" kern="1200" dirty="0">
                <a:solidFill>
                  <a:schemeClr val="tx1"/>
                </a:solidFill>
                <a:effectLst/>
                <a:latin typeface="+mn-lt"/>
                <a:ea typeface="+mn-ea"/>
                <a:cs typeface="+mn-cs"/>
              </a:rPr>
              <a:t> en niet in het openbaar (bv. op Facebook). Zo voorkom je dat er ongewenste deelnemers komen opdagen. Zorg ervoor dat je als ‘host’ alle aanwezigen kan ‘</a:t>
            </a:r>
            <a:r>
              <a:rPr lang="nl-NL" sz="1200" b="0" i="0" u="none" strike="noStrike" kern="1200" dirty="0" err="1">
                <a:solidFill>
                  <a:schemeClr val="tx1"/>
                </a:solidFill>
                <a:effectLst/>
                <a:latin typeface="+mn-lt"/>
                <a:ea typeface="+mn-ea"/>
                <a:cs typeface="+mn-cs"/>
              </a:rPr>
              <a:t>muten</a:t>
            </a:r>
            <a:r>
              <a:rPr lang="nl-NL" sz="1200" b="0" i="0" u="none" strike="noStrike" kern="1200" dirty="0">
                <a:solidFill>
                  <a:schemeClr val="tx1"/>
                </a:solidFill>
                <a:effectLst/>
                <a:latin typeface="+mn-lt"/>
                <a:ea typeface="+mn-ea"/>
                <a:cs typeface="+mn-cs"/>
              </a:rPr>
              <a:t>’ (micro uitschakelen), dat doe je best in het begin,  en kan bepalen wie er schermen deelt.</a:t>
            </a:r>
          </a:p>
          <a:p>
            <a:pPr marL="628650" lvl="1" indent="-171450">
              <a:lnSpc>
                <a:spcPct val="120000"/>
              </a:lnSpc>
              <a:buFont typeface="Arial" panose="020B0604020202020204" pitchFamily="34" charset="0"/>
              <a:buChar char="•"/>
            </a:pPr>
            <a:r>
              <a:rPr lang="nl-NL" sz="1200" b="1" i="0" u="none" strike="noStrike" kern="1200" dirty="0">
                <a:solidFill>
                  <a:schemeClr val="tx1"/>
                </a:solidFill>
                <a:effectLst/>
                <a:latin typeface="+mn-lt"/>
                <a:ea typeface="+mn-ea"/>
                <a:cs typeface="+mn-cs"/>
              </a:rPr>
              <a:t>Bescherm elke vergadering met een wachtwoord</a:t>
            </a:r>
            <a:r>
              <a:rPr lang="nl-NL" sz="1200" b="0" i="0" u="none" strike="noStrike" kern="1200" dirty="0">
                <a:solidFill>
                  <a:schemeClr val="tx1"/>
                </a:solidFill>
                <a:effectLst/>
                <a:latin typeface="+mn-lt"/>
                <a:ea typeface="+mn-ea"/>
                <a:cs typeface="+mn-cs"/>
              </a:rPr>
              <a:t>. Gebruik de ‘wachtkamer’ om de toegang van je gasten te controleren.  Wees als gastheer/vrouw de eerste, laat andere deelnemers niet binnen vóór jou. </a:t>
            </a:r>
          </a:p>
          <a:p>
            <a:pPr marL="628650" lvl="1" indent="-171450">
              <a:lnSpc>
                <a:spcPct val="120000"/>
              </a:lnSpc>
              <a:buFont typeface="Arial" panose="020B0604020202020204" pitchFamily="34" charset="0"/>
              <a:buChar char="•"/>
            </a:pPr>
            <a:r>
              <a:rPr lang="nl-NL" dirty="0"/>
              <a:t>‘Lock’ het event zodra alle genodigden aanwezig zijn, zo vermijd je niet-gewenste pottenkijkers.</a:t>
            </a:r>
          </a:p>
          <a:p>
            <a:pPr marL="628650" lvl="1" indent="-171450">
              <a:lnSpc>
                <a:spcPct val="120000"/>
              </a:lnSpc>
              <a:buFont typeface="Arial" panose="020B0604020202020204" pitchFamily="34" charset="0"/>
              <a:buChar char="•"/>
            </a:pPr>
            <a:r>
              <a:rPr lang="nl-NL" b="0" dirty="0"/>
              <a:t>Gebruik je </a:t>
            </a:r>
            <a:r>
              <a:rPr lang="nl-NL" b="1" dirty="0"/>
              <a:t>koptelefoon</a:t>
            </a:r>
            <a:r>
              <a:rPr lang="nl-NL" b="0" dirty="0"/>
              <a:t> en zet eventuele veiligheidscamera’s in je woning af.</a:t>
            </a:r>
          </a:p>
          <a:p>
            <a:pPr marL="628650" lvl="1" indent="-171450">
              <a:lnSpc>
                <a:spcPct val="120000"/>
              </a:lnSpc>
              <a:buFont typeface="Arial" panose="020B0604020202020204" pitchFamily="34" charset="0"/>
              <a:buChar char="•"/>
            </a:pPr>
            <a:r>
              <a:rPr lang="nl-NL" sz="1200" b="1" i="0" u="none" strike="noStrike" kern="1200" dirty="0">
                <a:solidFill>
                  <a:schemeClr val="tx1"/>
                </a:solidFill>
                <a:effectLst/>
                <a:latin typeface="+mn-lt"/>
                <a:ea typeface="+mn-ea"/>
                <a:cs typeface="+mn-cs"/>
              </a:rPr>
              <a:t>Gebruik een webcamcover</a:t>
            </a:r>
            <a:r>
              <a:rPr lang="nl-NL" sz="1200" b="0" i="0" u="none" strike="noStrike" kern="1200" dirty="0">
                <a:solidFill>
                  <a:schemeClr val="tx1"/>
                </a:solidFill>
                <a:effectLst/>
                <a:latin typeface="+mn-lt"/>
                <a:ea typeface="+mn-ea"/>
                <a:cs typeface="+mn-cs"/>
              </a:rPr>
              <a:t>. Zorg ervoor dat je webcam altijd afgedekt is aks je hem niet gebruikt. </a:t>
            </a:r>
          </a:p>
          <a:p>
            <a:pPr marL="628650" lvl="1" indent="-171450">
              <a:lnSpc>
                <a:spcPct val="120000"/>
              </a:lnSpc>
              <a:buFont typeface="Arial" panose="020B0604020202020204" pitchFamily="34" charset="0"/>
              <a:buChar char="•"/>
            </a:pPr>
            <a:r>
              <a:rPr lang="nl-NL" sz="1200" b="1" i="0" u="none" strike="noStrike" kern="1200" dirty="0">
                <a:solidFill>
                  <a:schemeClr val="tx1"/>
                </a:solidFill>
                <a:effectLst/>
                <a:latin typeface="+mn-lt"/>
                <a:ea typeface="+mn-ea"/>
                <a:cs typeface="+mn-cs"/>
              </a:rPr>
              <a:t>Bescherm je gegevens </a:t>
            </a:r>
            <a:r>
              <a:rPr lang="nl-NL" sz="1200" b="0" i="0" u="none" strike="noStrike" kern="1200" dirty="0" smtClean="0">
                <a:solidFill>
                  <a:schemeClr val="tx1"/>
                </a:solidFill>
                <a:effectLst/>
                <a:latin typeface="+mn-lt"/>
                <a:ea typeface="+mn-ea"/>
                <a:cs typeface="+mn-cs"/>
              </a:rPr>
              <a:t>optimaal.</a:t>
            </a:r>
          </a:p>
          <a:p>
            <a:pPr marL="1085850" lvl="2" indent="-171450">
              <a:lnSpc>
                <a:spcPct val="120000"/>
              </a:lnSpc>
              <a:buFont typeface="Arial" panose="020B0604020202020204" pitchFamily="34" charset="0"/>
              <a:buChar char="•"/>
            </a:pPr>
            <a:r>
              <a:rPr lang="nl-NL" b="0" i="0" u="none" strike="noStrike" kern="1200" dirty="0" smtClean="0">
                <a:solidFill>
                  <a:schemeClr val="tx1"/>
                </a:solidFill>
                <a:effectLst/>
                <a:latin typeface="+mn-lt"/>
                <a:ea typeface="+mn-ea"/>
                <a:cs typeface="+mn-cs"/>
              </a:rPr>
              <a:t>Voor </a:t>
            </a:r>
            <a:r>
              <a:rPr lang="nl-NL" b="0" i="0" u="none" strike="noStrike" kern="1200" dirty="0">
                <a:solidFill>
                  <a:schemeClr val="tx1"/>
                </a:solidFill>
                <a:effectLst/>
                <a:latin typeface="+mn-lt"/>
                <a:ea typeface="+mn-ea"/>
                <a:cs typeface="+mn-cs"/>
              </a:rPr>
              <a:t>het delen van zeer gevoelige informatie heb je misschien een hogere bescherming nodig.  Bekijk hiervoor de </a:t>
            </a:r>
            <a:r>
              <a:rPr lang="nl-NL" b="1" i="0" u="none" strike="noStrike" kern="1200" dirty="0">
                <a:solidFill>
                  <a:schemeClr val="tx1"/>
                </a:solidFill>
                <a:effectLst/>
                <a:latin typeface="+mn-lt"/>
                <a:ea typeface="+mn-ea"/>
                <a:cs typeface="+mn-cs"/>
              </a:rPr>
              <a:t>specificaties en instellingen</a:t>
            </a:r>
            <a:r>
              <a:rPr lang="nl-NL" b="0" i="0" u="none" strike="noStrike" kern="1200" dirty="0">
                <a:solidFill>
                  <a:schemeClr val="tx1"/>
                </a:solidFill>
                <a:effectLst/>
                <a:latin typeface="+mn-lt"/>
                <a:ea typeface="+mn-ea"/>
                <a:cs typeface="+mn-cs"/>
              </a:rPr>
              <a:t>.  </a:t>
            </a:r>
            <a:endParaRPr lang="nl-NL" b="0" i="0" u="none" strike="noStrike" kern="1200" dirty="0" smtClean="0">
              <a:solidFill>
                <a:schemeClr val="tx1"/>
              </a:solidFill>
              <a:effectLst/>
              <a:latin typeface="+mn-lt"/>
              <a:ea typeface="+mn-ea"/>
              <a:cs typeface="+mn-cs"/>
            </a:endParaRPr>
          </a:p>
          <a:p>
            <a:pPr marL="1085850" lvl="2" indent="-171450">
              <a:lnSpc>
                <a:spcPct val="120000"/>
              </a:lnSpc>
              <a:buFont typeface="Arial" panose="020B0604020202020204" pitchFamily="34" charset="0"/>
              <a:buChar char="•"/>
            </a:pPr>
            <a:r>
              <a:rPr lang="nl-NL" sz="1200" b="0" i="0" u="none" strike="noStrike" kern="1200" dirty="0" smtClean="0">
                <a:solidFill>
                  <a:schemeClr val="tx1"/>
                </a:solidFill>
                <a:effectLst/>
                <a:latin typeface="+mn-lt"/>
                <a:ea typeface="+mn-ea"/>
                <a:cs typeface="+mn-cs"/>
              </a:rPr>
              <a:t>Vraag </a:t>
            </a:r>
            <a:r>
              <a:rPr lang="nl-NL" sz="1200" b="0" i="0" u="none" strike="noStrike" kern="1200" dirty="0">
                <a:solidFill>
                  <a:schemeClr val="tx1"/>
                </a:solidFill>
                <a:effectLst/>
                <a:latin typeface="+mn-lt"/>
                <a:ea typeface="+mn-ea"/>
                <a:cs typeface="+mn-cs"/>
              </a:rPr>
              <a:t>aan je werkgever om </a:t>
            </a:r>
            <a:r>
              <a:rPr lang="nl-NL" sz="1200" b="1" i="0" u="none" strike="noStrike" kern="1200" dirty="0">
                <a:solidFill>
                  <a:schemeClr val="tx1"/>
                </a:solidFill>
                <a:effectLst/>
                <a:latin typeface="+mn-lt"/>
                <a:ea typeface="+mn-ea"/>
                <a:cs typeface="+mn-cs"/>
              </a:rPr>
              <a:t>veilige communicatiekanalen </a:t>
            </a:r>
            <a:r>
              <a:rPr lang="nl-NL" sz="1200" b="0" i="0" u="none" strike="noStrike" kern="1200" dirty="0">
                <a:solidFill>
                  <a:schemeClr val="tx1"/>
                </a:solidFill>
                <a:effectLst/>
                <a:latin typeface="+mn-lt"/>
                <a:ea typeface="+mn-ea"/>
                <a:cs typeface="+mn-cs"/>
              </a:rPr>
              <a:t>te installeren als je veel vertrouwelijke informatie deelt met collega’s.</a:t>
            </a:r>
          </a:p>
          <a:p>
            <a:pPr marL="628650" lvl="1" indent="-171450">
              <a:lnSpc>
                <a:spcPct val="120000"/>
              </a:lnSpc>
              <a:buFont typeface="Arial" panose="020B0604020202020204" pitchFamily="34" charset="0"/>
              <a:buChar char="•"/>
            </a:pPr>
            <a:r>
              <a:rPr lang="en-US" sz="1200" b="0" i="0" u="none" strike="noStrike" kern="1200" dirty="0" err="1">
                <a:solidFill>
                  <a:schemeClr val="tx1"/>
                </a:solidFill>
                <a:effectLst/>
                <a:latin typeface="+mn-lt"/>
                <a:ea typeface="+mn-ea"/>
                <a:cs typeface="+mn-cs"/>
              </a:rPr>
              <a:t>Als</a:t>
            </a:r>
            <a:r>
              <a:rPr lang="en-US" sz="1200" b="0" i="0" u="none" strike="noStrike" kern="1200" dirty="0">
                <a:solidFill>
                  <a:schemeClr val="tx1"/>
                </a:solidFill>
                <a:effectLst/>
                <a:latin typeface="+mn-lt"/>
                <a:ea typeface="+mn-ea"/>
                <a:cs typeface="+mn-cs"/>
              </a:rPr>
              <a:t> je </a:t>
            </a:r>
            <a:r>
              <a:rPr lang="en-US" sz="1200" b="1" i="0" u="none" strike="noStrike" kern="1200" dirty="0" err="1">
                <a:solidFill>
                  <a:schemeClr val="tx1"/>
                </a:solidFill>
                <a:effectLst/>
                <a:latin typeface="+mn-lt"/>
                <a:ea typeface="+mn-ea"/>
                <a:cs typeface="+mn-cs"/>
              </a:rPr>
              <a:t>bestanden</a:t>
            </a:r>
            <a:r>
              <a:rPr lang="en-US" sz="1200" b="1" i="0" u="none" strike="noStrike" kern="1200" dirty="0">
                <a:solidFill>
                  <a:schemeClr val="tx1"/>
                </a:solidFill>
                <a:effectLst/>
                <a:latin typeface="+mn-lt"/>
                <a:ea typeface="+mn-ea"/>
                <a:cs typeface="+mn-cs"/>
              </a:rPr>
              <a:t>, </a:t>
            </a:r>
            <a:r>
              <a:rPr lang="en-US" sz="1200" b="1" i="0" u="none" strike="noStrike" kern="1200" dirty="0" err="1">
                <a:solidFill>
                  <a:schemeClr val="tx1"/>
                </a:solidFill>
                <a:effectLst/>
                <a:latin typeface="+mn-lt"/>
                <a:ea typeface="+mn-ea"/>
                <a:cs typeface="+mn-cs"/>
              </a:rPr>
              <a:t>schermen</a:t>
            </a:r>
            <a:r>
              <a:rPr lang="en-US" sz="1200" b="1" i="0" u="none" strike="noStrike" kern="1200" dirty="0">
                <a:solidFill>
                  <a:schemeClr val="tx1"/>
                </a:solidFill>
                <a:effectLst/>
                <a:latin typeface="+mn-lt"/>
                <a:ea typeface="+mn-ea"/>
                <a:cs typeface="+mn-cs"/>
              </a:rPr>
              <a:t> </a:t>
            </a:r>
            <a:r>
              <a:rPr lang="en-US" sz="1200" b="1" i="0" u="none" strike="noStrike" kern="1200" dirty="0" err="1">
                <a:solidFill>
                  <a:schemeClr val="tx1"/>
                </a:solidFill>
                <a:effectLst/>
                <a:latin typeface="+mn-lt"/>
                <a:ea typeface="+mn-ea"/>
                <a:cs typeface="+mn-cs"/>
              </a:rPr>
              <a:t>deelt</a:t>
            </a:r>
            <a:r>
              <a:rPr lang="en-US" sz="1200" b="1" i="0" u="none" strike="noStrike" kern="1200" dirty="0">
                <a:solidFill>
                  <a:schemeClr val="tx1"/>
                </a:solidFill>
                <a:effectLst/>
                <a:latin typeface="+mn-lt"/>
                <a:ea typeface="+mn-ea"/>
                <a:cs typeface="+mn-cs"/>
              </a:rPr>
              <a:t> of </a:t>
            </a:r>
            <a:r>
              <a:rPr lang="en-US" sz="1200" b="1" i="0" u="none" strike="noStrike" kern="1200" dirty="0" err="1">
                <a:solidFill>
                  <a:schemeClr val="tx1"/>
                </a:solidFill>
                <a:effectLst/>
                <a:latin typeface="+mn-lt"/>
                <a:ea typeface="+mn-ea"/>
                <a:cs typeface="+mn-cs"/>
              </a:rPr>
              <a:t>wanneer</a:t>
            </a:r>
            <a:r>
              <a:rPr lang="en-US" sz="1200" b="1" i="0" u="none" strike="noStrike" kern="1200" dirty="0">
                <a:solidFill>
                  <a:schemeClr val="tx1"/>
                </a:solidFill>
                <a:effectLst/>
                <a:latin typeface="+mn-lt"/>
                <a:ea typeface="+mn-ea"/>
                <a:cs typeface="+mn-cs"/>
              </a:rPr>
              <a:t> je de meeting </a:t>
            </a:r>
            <a:r>
              <a:rPr lang="en-US" sz="1200" b="1" i="0" u="none" strike="noStrike" kern="1200" dirty="0" err="1">
                <a:solidFill>
                  <a:schemeClr val="tx1"/>
                </a:solidFill>
                <a:effectLst/>
                <a:latin typeface="+mn-lt"/>
                <a:ea typeface="+mn-ea"/>
                <a:cs typeface="+mn-cs"/>
              </a:rPr>
              <a:t>opneemt</a:t>
            </a:r>
            <a:r>
              <a:rPr lang="en-US" sz="1200" b="0" i="0" u="none" strike="noStrike" kern="1200" dirty="0">
                <a:solidFill>
                  <a:schemeClr val="tx1"/>
                </a:solidFill>
                <a:effectLst/>
                <a:latin typeface="+mn-lt"/>
                <a:ea typeface="+mn-ea"/>
                <a:cs typeface="+mn-cs"/>
              </a:rPr>
              <a:t>: let </a:t>
            </a:r>
            <a:r>
              <a:rPr lang="en-US" sz="1200" b="0" i="0" u="none" strike="noStrike" kern="1200" dirty="0" err="1">
                <a:solidFill>
                  <a:schemeClr val="tx1"/>
                </a:solidFill>
                <a:effectLst/>
                <a:latin typeface="+mn-lt"/>
                <a:ea typeface="+mn-ea"/>
                <a:cs typeface="+mn-cs"/>
              </a:rPr>
              <a:t>ook</a:t>
            </a:r>
            <a:r>
              <a:rPr lang="en-US" sz="1200" b="0" i="0" u="none" strike="noStrike" kern="1200" dirty="0">
                <a:solidFill>
                  <a:schemeClr val="tx1"/>
                </a:solidFill>
                <a:effectLst/>
                <a:latin typeface="+mn-lt"/>
                <a:ea typeface="+mn-ea"/>
                <a:cs typeface="+mn-cs"/>
              </a:rPr>
              <a:t> dan op </a:t>
            </a:r>
            <a:r>
              <a:rPr lang="en-US" sz="1200" b="0" i="0" u="none" strike="noStrike" kern="1200" dirty="0" err="1">
                <a:solidFill>
                  <a:schemeClr val="tx1"/>
                </a:solidFill>
                <a:effectLst/>
                <a:latin typeface="+mn-lt"/>
                <a:ea typeface="+mn-ea"/>
                <a:cs typeface="+mn-cs"/>
              </a:rPr>
              <a:t>dat</a:t>
            </a:r>
            <a:r>
              <a:rPr lang="en-US" sz="1200" b="0" i="0" u="none" strike="noStrike" kern="1200" dirty="0">
                <a:solidFill>
                  <a:schemeClr val="tx1"/>
                </a:solidFill>
                <a:effectLst/>
                <a:latin typeface="+mn-lt"/>
                <a:ea typeface="+mn-ea"/>
                <a:cs typeface="+mn-cs"/>
              </a:rPr>
              <a:t> je </a:t>
            </a:r>
            <a:r>
              <a:rPr lang="en-US" sz="1200" b="0" i="0" u="none" strike="noStrike" kern="1200" dirty="0" err="1">
                <a:solidFill>
                  <a:schemeClr val="tx1"/>
                </a:solidFill>
                <a:effectLst/>
                <a:latin typeface="+mn-lt"/>
                <a:ea typeface="+mn-ea"/>
                <a:cs typeface="+mn-cs"/>
              </a:rPr>
              <a:t>dit</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zeer</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gecontroleerd</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doet</a:t>
            </a:r>
            <a:r>
              <a:rPr lang="en-US" sz="1200" b="0" i="0" u="none" strike="noStrike" kern="1200" dirty="0">
                <a:solidFill>
                  <a:schemeClr val="tx1"/>
                </a:solidFill>
                <a:effectLst/>
                <a:latin typeface="+mn-lt"/>
                <a:ea typeface="+mn-ea"/>
                <a:cs typeface="+mn-cs"/>
              </a:rPr>
              <a:t>. Weet </a:t>
            </a:r>
            <a:r>
              <a:rPr lang="en-US" sz="1200" b="0" i="0" u="none" strike="noStrike" kern="1200" dirty="0" err="1">
                <a:solidFill>
                  <a:schemeClr val="tx1"/>
                </a:solidFill>
                <a:effectLst/>
                <a:latin typeface="+mn-lt"/>
                <a:ea typeface="+mn-ea"/>
                <a:cs typeface="+mn-cs"/>
              </a:rPr>
              <a:t>wie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er</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meekijkt</a:t>
            </a:r>
            <a:r>
              <a:rPr lang="en-US" sz="1200" b="0" i="0" u="none" strike="noStrike" kern="1200" dirty="0">
                <a:solidFill>
                  <a:schemeClr val="tx1"/>
                </a:solidFill>
                <a:effectLst/>
                <a:latin typeface="+mn-lt"/>
                <a:ea typeface="+mn-ea"/>
                <a:cs typeface="+mn-cs"/>
              </a:rPr>
              <a:t>/-</a:t>
            </a:r>
            <a:r>
              <a:rPr lang="en-US" sz="1200" b="0" i="0" u="none" strike="noStrike" kern="1200" dirty="0" err="1">
                <a:solidFill>
                  <a:schemeClr val="tx1"/>
                </a:solidFill>
                <a:effectLst/>
                <a:latin typeface="+mn-lt"/>
                <a:ea typeface="+mn-ea"/>
                <a:cs typeface="+mn-cs"/>
              </a:rPr>
              <a:t>luistert</a:t>
            </a:r>
            <a:r>
              <a:rPr lang="en-US" sz="1200" b="0" i="0" u="none" strike="noStrike" kern="1200" dirty="0">
                <a:solidFill>
                  <a:schemeClr val="tx1"/>
                </a:solidFill>
                <a:effectLst/>
                <a:latin typeface="+mn-lt"/>
                <a:ea typeface="+mn-ea"/>
                <a:cs typeface="+mn-cs"/>
              </a:rPr>
              <a:t>.  Let </a:t>
            </a:r>
            <a:r>
              <a:rPr lang="en-US" sz="1200" b="0" i="0" u="none" strike="noStrike" kern="1200" dirty="0" err="1">
                <a:solidFill>
                  <a:schemeClr val="tx1"/>
                </a:solidFill>
                <a:effectLst/>
                <a:latin typeface="+mn-lt"/>
                <a:ea typeface="+mn-ea"/>
                <a:cs typeface="+mn-cs"/>
              </a:rPr>
              <a:t>ook</a:t>
            </a:r>
            <a:r>
              <a:rPr lang="en-US" sz="1200" b="0" i="0" u="none" strike="noStrike" kern="1200" dirty="0">
                <a:solidFill>
                  <a:schemeClr val="tx1"/>
                </a:solidFill>
                <a:effectLst/>
                <a:latin typeface="+mn-lt"/>
                <a:ea typeface="+mn-ea"/>
                <a:cs typeface="+mn-cs"/>
              </a:rPr>
              <a:t> op </a:t>
            </a:r>
            <a:r>
              <a:rPr lang="en-US" sz="1200" b="0" i="0" u="none" strike="noStrike" kern="1200" dirty="0" err="1">
                <a:solidFill>
                  <a:schemeClr val="tx1"/>
                </a:solidFill>
                <a:effectLst/>
                <a:latin typeface="+mn-lt"/>
                <a:ea typeface="+mn-ea"/>
                <a:cs typeface="+mn-cs"/>
              </a:rPr>
              <a:t>als</a:t>
            </a:r>
            <a:r>
              <a:rPr lang="en-US" sz="1200" b="0" i="0" u="none" strike="noStrike" kern="1200" dirty="0">
                <a:solidFill>
                  <a:schemeClr val="tx1"/>
                </a:solidFill>
                <a:effectLst/>
                <a:latin typeface="+mn-lt"/>
                <a:ea typeface="+mn-ea"/>
                <a:cs typeface="+mn-cs"/>
              </a:rPr>
              <a:t> je </a:t>
            </a:r>
            <a:r>
              <a:rPr lang="en-US" sz="1200" b="0" i="0" u="none" strike="noStrike" kern="1200" dirty="0" err="1">
                <a:solidFill>
                  <a:schemeClr val="tx1"/>
                </a:solidFill>
                <a:effectLst/>
                <a:latin typeface="+mn-lt"/>
                <a:ea typeface="+mn-ea"/>
                <a:cs typeface="+mn-cs"/>
              </a:rPr>
              <a:t>je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volledige</a:t>
            </a:r>
            <a:r>
              <a:rPr lang="en-US" sz="1200" b="0" i="0" u="none" strike="noStrike" kern="1200" dirty="0">
                <a:solidFill>
                  <a:schemeClr val="tx1"/>
                </a:solidFill>
                <a:effectLst/>
                <a:latin typeface="+mn-lt"/>
                <a:ea typeface="+mn-ea"/>
                <a:cs typeface="+mn-cs"/>
              </a:rPr>
              <a:t> scherm </a:t>
            </a:r>
            <a:r>
              <a:rPr lang="en-US" sz="1200" b="0" i="0" u="none" strike="noStrike" kern="1200" dirty="0" err="1">
                <a:solidFill>
                  <a:schemeClr val="tx1"/>
                </a:solidFill>
                <a:effectLst/>
                <a:latin typeface="+mn-lt"/>
                <a:ea typeface="+mn-ea"/>
                <a:cs typeface="+mn-cs"/>
              </a:rPr>
              <a:t>deelt</a:t>
            </a:r>
            <a:r>
              <a:rPr lang="en-US" sz="1200" b="0" i="0" u="none" strike="noStrike" kern="1200" dirty="0">
                <a:solidFill>
                  <a:schemeClr val="tx1"/>
                </a:solidFill>
                <a:effectLst/>
                <a:latin typeface="+mn-lt"/>
                <a:ea typeface="+mn-ea"/>
                <a:cs typeface="+mn-cs"/>
              </a:rPr>
              <a:t> of </a:t>
            </a:r>
            <a:r>
              <a:rPr lang="en-US" sz="1200" b="0" i="0" u="none" strike="noStrike" kern="1200" dirty="0" err="1">
                <a:solidFill>
                  <a:schemeClr val="tx1"/>
                </a:solidFill>
                <a:effectLst/>
                <a:latin typeface="+mn-lt"/>
                <a:ea typeface="+mn-ea"/>
                <a:cs typeface="+mn-cs"/>
              </a:rPr>
              <a:t>een</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individuele</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toepasssing</a:t>
            </a:r>
            <a:r>
              <a:rPr lang="en-US" sz="1200" b="0" i="0" u="none" strike="noStrike" kern="1200" dirty="0">
                <a:solidFill>
                  <a:schemeClr val="tx1"/>
                </a:solidFill>
                <a:effectLst/>
                <a:latin typeface="+mn-lt"/>
                <a:ea typeface="+mn-ea"/>
                <a:cs typeface="+mn-cs"/>
              </a:rPr>
              <a:t>.</a:t>
            </a:r>
          </a:p>
          <a:p>
            <a:pPr marL="628650" lvl="1" indent="-171450">
              <a:lnSpc>
                <a:spcPct val="120000"/>
              </a:lnSpc>
              <a:buFont typeface="Arial" panose="020B0604020202020204" pitchFamily="34" charset="0"/>
              <a:buChar char="•"/>
            </a:pPr>
            <a:r>
              <a:rPr lang="en-US" sz="1200" b="0" i="0" u="none" strike="noStrike" kern="1200" dirty="0" err="1">
                <a:solidFill>
                  <a:schemeClr val="tx1"/>
                </a:solidFill>
                <a:effectLst/>
                <a:latin typeface="+mn-lt"/>
                <a:ea typeface="+mn-ea"/>
                <a:cs typeface="+mn-cs"/>
              </a:rPr>
              <a:t>Denk</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goed</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na</a:t>
            </a:r>
            <a:r>
              <a:rPr lang="en-US" sz="1200" b="0" i="0" u="none" strike="noStrike" kern="1200" dirty="0">
                <a:solidFill>
                  <a:schemeClr val="tx1"/>
                </a:solidFill>
                <a:effectLst/>
                <a:latin typeface="+mn-lt"/>
                <a:ea typeface="+mn-ea"/>
                <a:cs typeface="+mn-cs"/>
              </a:rPr>
              <a:t> over de </a:t>
            </a:r>
            <a:r>
              <a:rPr lang="en-US" sz="1200" b="0" i="0" u="none" strike="noStrike" kern="1200" dirty="0" err="1">
                <a:solidFill>
                  <a:schemeClr val="tx1"/>
                </a:solidFill>
                <a:effectLst/>
                <a:latin typeface="+mn-lt"/>
                <a:ea typeface="+mn-ea"/>
                <a:cs typeface="+mn-cs"/>
              </a:rPr>
              <a:t>gevoeligheid</a:t>
            </a:r>
            <a:r>
              <a:rPr lang="en-US" sz="1200" b="0" i="0" u="none" strike="noStrike" kern="1200" dirty="0">
                <a:solidFill>
                  <a:schemeClr val="tx1"/>
                </a:solidFill>
                <a:effectLst/>
                <a:latin typeface="+mn-lt"/>
                <a:ea typeface="+mn-ea"/>
                <a:cs typeface="+mn-cs"/>
              </a:rPr>
              <a:t> van de info </a:t>
            </a:r>
            <a:r>
              <a:rPr lang="en-US" sz="1200" b="0" i="0" u="none" strike="noStrike" kern="1200" dirty="0" err="1">
                <a:solidFill>
                  <a:schemeClr val="tx1"/>
                </a:solidFill>
                <a:effectLst/>
                <a:latin typeface="+mn-lt"/>
                <a:ea typeface="+mn-ea"/>
                <a:cs typeface="+mn-cs"/>
              </a:rPr>
              <a:t>voor</a:t>
            </a:r>
            <a:r>
              <a:rPr lang="en-US" sz="1200" b="0" i="0" u="none" strike="noStrike" kern="1200" dirty="0">
                <a:solidFill>
                  <a:schemeClr val="tx1"/>
                </a:solidFill>
                <a:effectLst/>
                <a:latin typeface="+mn-lt"/>
                <a:ea typeface="+mn-ea"/>
                <a:cs typeface="+mn-cs"/>
              </a:rPr>
              <a:t> je ze </a:t>
            </a:r>
            <a:r>
              <a:rPr lang="en-US" sz="1200" b="0" i="0" u="none" strike="noStrike" kern="1200" dirty="0" err="1">
                <a:solidFill>
                  <a:schemeClr val="tx1"/>
                </a:solidFill>
                <a:effectLst/>
                <a:latin typeface="+mn-lt"/>
                <a:ea typeface="+mn-ea"/>
                <a:cs typeface="+mn-cs"/>
              </a:rPr>
              <a:t>deelt</a:t>
            </a:r>
            <a:r>
              <a:rPr lang="en-US" sz="1200" b="0" i="0" u="none" strike="noStrike" kern="1200" dirty="0">
                <a:solidFill>
                  <a:schemeClr val="tx1"/>
                </a:solidFill>
                <a:effectLst/>
                <a:latin typeface="+mn-lt"/>
                <a:ea typeface="+mn-ea"/>
                <a:cs typeface="+mn-cs"/>
              </a:rPr>
              <a:t> via je scherm.  </a:t>
            </a:r>
            <a:r>
              <a:rPr lang="en-US" sz="1200" b="1" i="0" u="none" strike="noStrike" kern="1200" dirty="0" err="1">
                <a:solidFill>
                  <a:schemeClr val="tx1"/>
                </a:solidFill>
                <a:effectLst/>
                <a:latin typeface="+mn-lt"/>
                <a:ea typeface="+mn-ea"/>
                <a:cs typeface="+mn-cs"/>
              </a:rPr>
              <a:t>Bespreek</a:t>
            </a:r>
            <a:r>
              <a:rPr lang="en-US" sz="1200" b="1" i="0" u="none" strike="noStrike" kern="1200" dirty="0">
                <a:solidFill>
                  <a:schemeClr val="tx1"/>
                </a:solidFill>
                <a:effectLst/>
                <a:latin typeface="+mn-lt"/>
                <a:ea typeface="+mn-ea"/>
                <a:cs typeface="+mn-cs"/>
              </a:rPr>
              <a:t> </a:t>
            </a:r>
            <a:r>
              <a:rPr lang="en-US" sz="1200" b="1" i="0" u="none" strike="noStrike" kern="1200" dirty="0" err="1">
                <a:solidFill>
                  <a:schemeClr val="tx1"/>
                </a:solidFill>
                <a:effectLst/>
                <a:latin typeface="+mn-lt"/>
                <a:ea typeface="+mn-ea"/>
                <a:cs typeface="+mn-cs"/>
              </a:rPr>
              <a:t>geen</a:t>
            </a:r>
            <a:r>
              <a:rPr lang="en-US" sz="1200" b="1" i="0" u="none" strike="noStrike" kern="1200" dirty="0">
                <a:solidFill>
                  <a:schemeClr val="tx1"/>
                </a:solidFill>
                <a:effectLst/>
                <a:latin typeface="+mn-lt"/>
                <a:ea typeface="+mn-ea"/>
                <a:cs typeface="+mn-cs"/>
              </a:rPr>
              <a:t> info die je </a:t>
            </a:r>
            <a:r>
              <a:rPr lang="en-US" sz="1200" b="1" i="0" u="none" strike="noStrike" kern="1200" dirty="0" err="1">
                <a:solidFill>
                  <a:schemeClr val="tx1"/>
                </a:solidFill>
                <a:effectLst/>
                <a:latin typeface="+mn-lt"/>
                <a:ea typeface="+mn-ea"/>
                <a:cs typeface="+mn-cs"/>
              </a:rPr>
              <a:t>ook</a:t>
            </a:r>
            <a:r>
              <a:rPr lang="en-US" sz="1200" b="1" i="0" u="none" strike="noStrike" kern="1200" dirty="0">
                <a:solidFill>
                  <a:schemeClr val="tx1"/>
                </a:solidFill>
                <a:effectLst/>
                <a:latin typeface="+mn-lt"/>
                <a:ea typeface="+mn-ea"/>
                <a:cs typeface="+mn-cs"/>
              </a:rPr>
              <a:t> </a:t>
            </a:r>
            <a:r>
              <a:rPr lang="en-US" sz="1200" b="1" i="0" u="none" strike="noStrike" kern="1200" dirty="0" err="1">
                <a:solidFill>
                  <a:schemeClr val="tx1"/>
                </a:solidFill>
                <a:effectLst/>
                <a:latin typeface="+mn-lt"/>
                <a:ea typeface="+mn-ea"/>
                <a:cs typeface="+mn-cs"/>
              </a:rPr>
              <a:t>niet</a:t>
            </a:r>
            <a:r>
              <a:rPr lang="en-US" sz="1200" b="1" i="0" u="none" strike="noStrike" kern="1200" dirty="0">
                <a:solidFill>
                  <a:schemeClr val="tx1"/>
                </a:solidFill>
                <a:effectLst/>
                <a:latin typeface="+mn-lt"/>
                <a:ea typeface="+mn-ea"/>
                <a:cs typeface="+mn-cs"/>
              </a:rPr>
              <a:t> via de </a:t>
            </a:r>
            <a:r>
              <a:rPr lang="en-US" sz="1200" b="1" i="0" u="none" strike="noStrike" kern="1200" dirty="0" err="1">
                <a:solidFill>
                  <a:schemeClr val="tx1"/>
                </a:solidFill>
                <a:effectLst/>
                <a:latin typeface="+mn-lt"/>
                <a:ea typeface="+mn-ea"/>
                <a:cs typeface="+mn-cs"/>
              </a:rPr>
              <a:t>telefoon</a:t>
            </a:r>
            <a:r>
              <a:rPr lang="en-US" sz="1200" b="1" i="0" u="none" strike="noStrike" kern="1200" dirty="0">
                <a:solidFill>
                  <a:schemeClr val="tx1"/>
                </a:solidFill>
                <a:effectLst/>
                <a:latin typeface="+mn-lt"/>
                <a:ea typeface="+mn-ea"/>
                <a:cs typeface="+mn-cs"/>
              </a:rPr>
              <a:t> </a:t>
            </a:r>
            <a:r>
              <a:rPr lang="en-US" sz="1200" b="1" i="0" u="none" strike="noStrike" kern="1200" dirty="0" err="1">
                <a:solidFill>
                  <a:schemeClr val="tx1"/>
                </a:solidFill>
                <a:effectLst/>
                <a:latin typeface="+mn-lt"/>
                <a:ea typeface="+mn-ea"/>
                <a:cs typeface="+mn-cs"/>
              </a:rPr>
              <a:t>zou</a:t>
            </a:r>
            <a:r>
              <a:rPr lang="en-US" sz="1200" b="1" i="0" u="none" strike="noStrike" kern="1200" dirty="0">
                <a:solidFill>
                  <a:schemeClr val="tx1"/>
                </a:solidFill>
                <a:effectLst/>
                <a:latin typeface="+mn-lt"/>
                <a:ea typeface="+mn-ea"/>
                <a:cs typeface="+mn-cs"/>
              </a:rPr>
              <a:t> </a:t>
            </a:r>
            <a:r>
              <a:rPr lang="en-US" sz="1200" b="1" i="0" u="none" strike="noStrike" kern="1200" dirty="0" err="1">
                <a:solidFill>
                  <a:schemeClr val="tx1"/>
                </a:solidFill>
                <a:effectLst/>
                <a:latin typeface="+mn-lt"/>
                <a:ea typeface="+mn-ea"/>
                <a:cs typeface="+mn-cs"/>
              </a:rPr>
              <a:t>share</a:t>
            </a:r>
            <a:r>
              <a:rPr lang="en-US" sz="1200" b="0" i="0" u="none" strike="noStrike" kern="1200" dirty="0" err="1">
                <a:solidFill>
                  <a:schemeClr val="tx1"/>
                </a:solidFill>
                <a:effectLst/>
                <a:latin typeface="+mn-lt"/>
                <a:ea typeface="+mn-ea"/>
                <a:cs typeface="+mn-cs"/>
              </a:rPr>
              <a:t>n</a:t>
            </a:r>
            <a:r>
              <a:rPr lang="en-US" sz="1200" b="0" i="0" u="none" strike="noStrike" kern="1200" dirty="0">
                <a:solidFill>
                  <a:schemeClr val="tx1"/>
                </a:solidFill>
                <a:effectLst/>
                <a:latin typeface="+mn-lt"/>
                <a:ea typeface="+mn-ea"/>
                <a:cs typeface="+mn-cs"/>
              </a:rPr>
              <a:t>.</a:t>
            </a:r>
            <a:endParaRPr lang="nl-NL" sz="1200" b="0" i="0" u="none" strike="noStrike" kern="1200" dirty="0">
              <a:solidFill>
                <a:schemeClr val="tx1"/>
              </a:solidFill>
              <a:effectLst/>
              <a:latin typeface="+mn-lt"/>
              <a:ea typeface="+mn-ea"/>
              <a:cs typeface="+mn-cs"/>
            </a:endParaRPr>
          </a:p>
          <a:p>
            <a:pPr marL="628650" lvl="1" indent="-171450">
              <a:buFont typeface="Arial" panose="020B0604020202020204" pitchFamily="34" charset="0"/>
              <a:buChar char="•"/>
            </a:pPr>
            <a:endParaRPr lang="nl-NL" sz="1200" b="1" i="0" u="none" strike="noStrike" kern="1200" dirty="0">
              <a:solidFill>
                <a:schemeClr val="tx1"/>
              </a:solidFill>
              <a:effectLst/>
              <a:latin typeface="+mn-lt"/>
              <a:ea typeface="+mn-ea"/>
              <a:cs typeface="+mn-cs"/>
            </a:endParaRPr>
          </a:p>
          <a:p>
            <a:pPr marL="171450" indent="-171450">
              <a:buFont typeface="Arial" panose="020B0604020202020204" pitchFamily="34" charset="0"/>
              <a:buChar char="•"/>
            </a:pPr>
            <a:endParaRPr lang="nl-NL" b="0" dirty="0"/>
          </a:p>
          <a:p>
            <a:pPr marL="171450" indent="-171450">
              <a:buFont typeface="Arial" panose="020B0604020202020204" pitchFamily="34" charset="0"/>
              <a:buChar char="•"/>
            </a:pPr>
            <a:endParaRPr lang="nl-NL" b="0" dirty="0"/>
          </a:p>
          <a:p>
            <a:endParaRPr lang="nl-NL" b="0" dirty="0"/>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pPr>
                <a:defRPr/>
              </a:pPr>
              <a:t>11</a:t>
            </a:fld>
            <a:endParaRPr lang="en-GB"/>
          </a:p>
        </p:txBody>
      </p:sp>
    </p:spTree>
    <p:extLst>
      <p:ext uri="{BB962C8B-B14F-4D97-AF65-F5344CB8AC3E}">
        <p14:creationId xmlns:p14="http://schemas.microsoft.com/office/powerpoint/2010/main" val="28907276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681038" y="4783138"/>
            <a:ext cx="5446712" cy="5157787"/>
          </a:xfrm>
        </p:spPr>
        <p:txBody>
          <a:bodyPr/>
          <a:lstStyle/>
          <a:p>
            <a:r>
              <a:rPr lang="nl-BE" sz="800" i="1" noProof="0" dirty="0"/>
              <a:t>(Bronnen: www.safeonweb.be &amp; </a:t>
            </a:r>
            <a:r>
              <a:rPr lang="nl-BE" sz="800" i="1" kern="1200" dirty="0">
                <a:solidFill>
                  <a:schemeClr val="tx1"/>
                </a:solidFill>
                <a:effectLst/>
              </a:rPr>
              <a:t>US </a:t>
            </a:r>
            <a:r>
              <a:rPr lang="nl-BE" sz="800" i="1" kern="1200" dirty="0" err="1">
                <a:solidFill>
                  <a:schemeClr val="tx1"/>
                </a:solidFill>
                <a:effectLst/>
              </a:rPr>
              <a:t>Department</a:t>
            </a:r>
            <a:r>
              <a:rPr lang="nl-BE" sz="800" i="1" kern="1200" dirty="0">
                <a:solidFill>
                  <a:schemeClr val="tx1"/>
                </a:solidFill>
                <a:effectLst/>
              </a:rPr>
              <a:t> of Homeland Security</a:t>
            </a:r>
            <a:r>
              <a:rPr lang="nl-BE" sz="800" i="1" noProof="0" dirty="0"/>
              <a:t>)</a:t>
            </a:r>
          </a:p>
          <a:p>
            <a:endParaRPr lang="nl-BE" noProof="0" dirty="0"/>
          </a:p>
          <a:p>
            <a:r>
              <a:rPr lang="nl-BE" sz="1000" b="1" noProof="0" dirty="0"/>
              <a:t>Veilig online videoconferenties houden:</a:t>
            </a:r>
          </a:p>
          <a:p>
            <a:endParaRPr lang="nl-BE" sz="1000" noProof="0" dirty="0"/>
          </a:p>
          <a:p>
            <a:pPr marL="628650" lvl="1" indent="-171450">
              <a:buFont typeface="Arial" panose="020B0604020202020204" pitchFamily="34" charset="0"/>
              <a:buChar char="•"/>
            </a:pPr>
            <a:r>
              <a:rPr lang="nl-NL" sz="1000" b="1" i="0" u="none" strike="noStrike" kern="1200" dirty="0">
                <a:solidFill>
                  <a:schemeClr val="tx1"/>
                </a:solidFill>
                <a:effectLst/>
              </a:rPr>
              <a:t>Bescherm je gegevens </a:t>
            </a:r>
            <a:r>
              <a:rPr lang="nl-NL" sz="1000" b="0" i="0" u="none" strike="noStrike" kern="1200" dirty="0" smtClean="0">
                <a:solidFill>
                  <a:schemeClr val="tx1"/>
                </a:solidFill>
                <a:effectLst/>
              </a:rPr>
              <a:t>optimaal.</a:t>
            </a:r>
          </a:p>
          <a:p>
            <a:pPr marL="1085850" lvl="2" indent="-171450">
              <a:buFont typeface="Arial" panose="020B0604020202020204" pitchFamily="34" charset="0"/>
              <a:buChar char="•"/>
            </a:pPr>
            <a:r>
              <a:rPr lang="nl-NL" sz="1000" b="0" i="0" u="none" strike="noStrike" kern="1200" dirty="0" smtClean="0">
                <a:solidFill>
                  <a:schemeClr val="tx1"/>
                </a:solidFill>
                <a:effectLst/>
              </a:rPr>
              <a:t>Voor </a:t>
            </a:r>
            <a:r>
              <a:rPr lang="nl-NL" sz="1000" b="0" i="0" u="none" strike="noStrike" kern="1200" dirty="0">
                <a:solidFill>
                  <a:schemeClr val="tx1"/>
                </a:solidFill>
                <a:effectLst/>
              </a:rPr>
              <a:t>het delen van zeer gevoelige informatie heb je misschien een hogere bescherming nodig.  Bekijk hiervoor de </a:t>
            </a:r>
            <a:r>
              <a:rPr lang="nl-NL" sz="1000" b="1" i="0" u="none" strike="noStrike" kern="1200" dirty="0">
                <a:solidFill>
                  <a:schemeClr val="tx1"/>
                </a:solidFill>
                <a:effectLst/>
              </a:rPr>
              <a:t>specificaties en instellingen</a:t>
            </a:r>
            <a:r>
              <a:rPr lang="nl-NL" sz="1000" b="0" i="0" u="none" strike="noStrike" kern="1200" dirty="0">
                <a:solidFill>
                  <a:schemeClr val="tx1"/>
                </a:solidFill>
                <a:effectLst/>
              </a:rPr>
              <a:t>.  </a:t>
            </a:r>
            <a:endParaRPr lang="nl-NL" sz="1000" b="0" i="0" u="none" strike="noStrike" kern="1200" dirty="0" smtClean="0">
              <a:solidFill>
                <a:schemeClr val="tx1"/>
              </a:solidFill>
              <a:effectLst/>
            </a:endParaRPr>
          </a:p>
          <a:p>
            <a:pPr marL="1085850" lvl="2" indent="-171450">
              <a:buFont typeface="Arial" panose="020B0604020202020204" pitchFamily="34" charset="0"/>
              <a:buChar char="•"/>
            </a:pPr>
            <a:r>
              <a:rPr lang="nl-NL" sz="1000" b="0" i="0" u="none" strike="noStrike" kern="1200" dirty="0" smtClean="0">
                <a:solidFill>
                  <a:schemeClr val="tx1"/>
                </a:solidFill>
                <a:effectLst/>
              </a:rPr>
              <a:t>Vraag </a:t>
            </a:r>
            <a:r>
              <a:rPr lang="nl-NL" sz="1000" b="0" i="0" u="none" strike="noStrike" kern="1200" dirty="0">
                <a:solidFill>
                  <a:schemeClr val="tx1"/>
                </a:solidFill>
                <a:effectLst/>
              </a:rPr>
              <a:t>aan je werkgever om </a:t>
            </a:r>
            <a:r>
              <a:rPr lang="nl-NL" sz="1000" b="1" i="0" u="none" strike="noStrike" kern="1200" dirty="0">
                <a:solidFill>
                  <a:schemeClr val="tx1"/>
                </a:solidFill>
                <a:effectLst/>
              </a:rPr>
              <a:t>veilige communicatiekanalen </a:t>
            </a:r>
            <a:r>
              <a:rPr lang="nl-NL" sz="1000" b="0" i="0" u="none" strike="noStrike" kern="1200" dirty="0">
                <a:solidFill>
                  <a:schemeClr val="tx1"/>
                </a:solidFill>
                <a:effectLst/>
              </a:rPr>
              <a:t>te installeren als je veel vertrouwelijke informatie deelt met collega’s.</a:t>
            </a:r>
          </a:p>
          <a:p>
            <a:pPr marL="628650" lvl="1" indent="-171450">
              <a:buFont typeface="Arial" panose="020B0604020202020204" pitchFamily="34" charset="0"/>
              <a:buChar char="•"/>
            </a:pPr>
            <a:r>
              <a:rPr lang="en-US" sz="1000" b="0" i="0" u="none" strike="noStrike" kern="1200" dirty="0" err="1">
                <a:solidFill>
                  <a:schemeClr val="tx1"/>
                </a:solidFill>
                <a:effectLst/>
              </a:rPr>
              <a:t>Als</a:t>
            </a:r>
            <a:r>
              <a:rPr lang="en-US" sz="1000" b="0" i="0" u="none" strike="noStrike" kern="1200" dirty="0">
                <a:solidFill>
                  <a:schemeClr val="tx1"/>
                </a:solidFill>
                <a:effectLst/>
              </a:rPr>
              <a:t> je </a:t>
            </a:r>
            <a:r>
              <a:rPr lang="en-US" sz="1000" b="1" i="0" u="none" strike="noStrike" kern="1200" dirty="0" err="1">
                <a:solidFill>
                  <a:schemeClr val="tx1"/>
                </a:solidFill>
                <a:effectLst/>
              </a:rPr>
              <a:t>bestanden</a:t>
            </a:r>
            <a:r>
              <a:rPr lang="en-US" sz="1000" b="1" i="0" u="none" strike="noStrike" kern="1200" dirty="0">
                <a:solidFill>
                  <a:schemeClr val="tx1"/>
                </a:solidFill>
                <a:effectLst/>
              </a:rPr>
              <a:t>, </a:t>
            </a:r>
            <a:r>
              <a:rPr lang="en-US" sz="1000" b="1" i="0" u="none" strike="noStrike" kern="1200" dirty="0" err="1">
                <a:solidFill>
                  <a:schemeClr val="tx1"/>
                </a:solidFill>
                <a:effectLst/>
              </a:rPr>
              <a:t>schermen</a:t>
            </a:r>
            <a:r>
              <a:rPr lang="en-US" sz="1000" b="1" i="0" u="none" strike="noStrike" kern="1200" dirty="0">
                <a:solidFill>
                  <a:schemeClr val="tx1"/>
                </a:solidFill>
                <a:effectLst/>
              </a:rPr>
              <a:t> </a:t>
            </a:r>
            <a:r>
              <a:rPr lang="en-US" sz="1000" b="1" i="0" u="none" strike="noStrike" kern="1200" dirty="0" err="1">
                <a:solidFill>
                  <a:schemeClr val="tx1"/>
                </a:solidFill>
                <a:effectLst/>
              </a:rPr>
              <a:t>deelt</a:t>
            </a:r>
            <a:r>
              <a:rPr lang="en-US" sz="1000" b="1" i="0" u="none" strike="noStrike" kern="1200" dirty="0">
                <a:solidFill>
                  <a:schemeClr val="tx1"/>
                </a:solidFill>
                <a:effectLst/>
              </a:rPr>
              <a:t> of </a:t>
            </a:r>
            <a:r>
              <a:rPr lang="en-US" sz="1000" b="1" i="0" u="none" strike="noStrike" kern="1200" dirty="0" err="1">
                <a:solidFill>
                  <a:schemeClr val="tx1"/>
                </a:solidFill>
                <a:effectLst/>
              </a:rPr>
              <a:t>wanneer</a:t>
            </a:r>
            <a:r>
              <a:rPr lang="en-US" sz="1000" b="1" i="0" u="none" strike="noStrike" kern="1200" dirty="0">
                <a:solidFill>
                  <a:schemeClr val="tx1"/>
                </a:solidFill>
                <a:effectLst/>
              </a:rPr>
              <a:t> je de meeting </a:t>
            </a:r>
            <a:r>
              <a:rPr lang="en-US" sz="1000" b="1" i="0" u="none" strike="noStrike" kern="1200" dirty="0" err="1">
                <a:solidFill>
                  <a:schemeClr val="tx1"/>
                </a:solidFill>
                <a:effectLst/>
              </a:rPr>
              <a:t>opneemt</a:t>
            </a:r>
            <a:r>
              <a:rPr lang="en-US" sz="1000" b="0" i="0" u="none" strike="noStrike" kern="1200" dirty="0">
                <a:solidFill>
                  <a:schemeClr val="tx1"/>
                </a:solidFill>
                <a:effectLst/>
              </a:rPr>
              <a:t>: let </a:t>
            </a:r>
            <a:r>
              <a:rPr lang="en-US" sz="1000" b="0" i="0" u="none" strike="noStrike" kern="1200" dirty="0" err="1">
                <a:solidFill>
                  <a:schemeClr val="tx1"/>
                </a:solidFill>
                <a:effectLst/>
              </a:rPr>
              <a:t>ook</a:t>
            </a:r>
            <a:r>
              <a:rPr lang="en-US" sz="1000" b="0" i="0" u="none" strike="noStrike" kern="1200" dirty="0">
                <a:solidFill>
                  <a:schemeClr val="tx1"/>
                </a:solidFill>
                <a:effectLst/>
              </a:rPr>
              <a:t> dan op </a:t>
            </a:r>
            <a:r>
              <a:rPr lang="en-US" sz="1000" b="0" i="0" u="none" strike="noStrike" kern="1200" dirty="0" err="1">
                <a:solidFill>
                  <a:schemeClr val="tx1"/>
                </a:solidFill>
                <a:effectLst/>
              </a:rPr>
              <a:t>dat</a:t>
            </a:r>
            <a:r>
              <a:rPr lang="en-US" sz="1000" b="0" i="0" u="none" strike="noStrike" kern="1200" dirty="0">
                <a:solidFill>
                  <a:schemeClr val="tx1"/>
                </a:solidFill>
                <a:effectLst/>
              </a:rPr>
              <a:t> je </a:t>
            </a:r>
            <a:r>
              <a:rPr lang="en-US" sz="1000" b="0" i="0" u="none" strike="noStrike" kern="1200" dirty="0" err="1">
                <a:solidFill>
                  <a:schemeClr val="tx1"/>
                </a:solidFill>
                <a:effectLst/>
              </a:rPr>
              <a:t>dit</a:t>
            </a:r>
            <a:r>
              <a:rPr lang="en-US" sz="1000" b="0" i="0" u="none" strike="noStrike" kern="1200" dirty="0">
                <a:solidFill>
                  <a:schemeClr val="tx1"/>
                </a:solidFill>
                <a:effectLst/>
              </a:rPr>
              <a:t> </a:t>
            </a:r>
            <a:r>
              <a:rPr lang="en-US" sz="1000" b="0" i="0" u="none" strike="noStrike" kern="1200" dirty="0" err="1">
                <a:solidFill>
                  <a:schemeClr val="tx1"/>
                </a:solidFill>
                <a:effectLst/>
              </a:rPr>
              <a:t>zeer</a:t>
            </a:r>
            <a:r>
              <a:rPr lang="en-US" sz="1000" b="0" i="0" u="none" strike="noStrike" kern="1200" dirty="0">
                <a:solidFill>
                  <a:schemeClr val="tx1"/>
                </a:solidFill>
                <a:effectLst/>
              </a:rPr>
              <a:t> </a:t>
            </a:r>
            <a:r>
              <a:rPr lang="en-US" sz="1000" b="0" i="0" u="none" strike="noStrike" kern="1200" dirty="0" err="1">
                <a:solidFill>
                  <a:schemeClr val="tx1"/>
                </a:solidFill>
                <a:effectLst/>
              </a:rPr>
              <a:t>gecontroleerd</a:t>
            </a:r>
            <a:r>
              <a:rPr lang="en-US" sz="1000" b="0" i="0" u="none" strike="noStrike" kern="1200" dirty="0">
                <a:solidFill>
                  <a:schemeClr val="tx1"/>
                </a:solidFill>
                <a:effectLst/>
              </a:rPr>
              <a:t> </a:t>
            </a:r>
            <a:r>
              <a:rPr lang="en-US" sz="1000" b="0" i="0" u="none" strike="noStrike" kern="1200" dirty="0" err="1">
                <a:solidFill>
                  <a:schemeClr val="tx1"/>
                </a:solidFill>
                <a:effectLst/>
              </a:rPr>
              <a:t>doet</a:t>
            </a:r>
            <a:r>
              <a:rPr lang="en-US" sz="1000" b="0" i="0" u="none" strike="noStrike" kern="1200" dirty="0">
                <a:solidFill>
                  <a:schemeClr val="tx1"/>
                </a:solidFill>
                <a:effectLst/>
              </a:rPr>
              <a:t>. Weet </a:t>
            </a:r>
            <a:r>
              <a:rPr lang="en-US" sz="1000" b="0" i="0" u="none" strike="noStrike" kern="1200" dirty="0" err="1">
                <a:solidFill>
                  <a:schemeClr val="tx1"/>
                </a:solidFill>
                <a:effectLst/>
              </a:rPr>
              <a:t>wie</a:t>
            </a:r>
            <a:r>
              <a:rPr lang="en-US" sz="1000" b="0" i="0" u="none" strike="noStrike" kern="1200" dirty="0">
                <a:solidFill>
                  <a:schemeClr val="tx1"/>
                </a:solidFill>
                <a:effectLst/>
              </a:rPr>
              <a:t> </a:t>
            </a:r>
            <a:r>
              <a:rPr lang="en-US" sz="1000" b="0" i="0" u="none" strike="noStrike" kern="1200" dirty="0" err="1">
                <a:solidFill>
                  <a:schemeClr val="tx1"/>
                </a:solidFill>
                <a:effectLst/>
              </a:rPr>
              <a:t>er</a:t>
            </a:r>
            <a:r>
              <a:rPr lang="en-US" sz="1000" b="0" i="0" u="none" strike="noStrike" kern="1200" dirty="0">
                <a:solidFill>
                  <a:schemeClr val="tx1"/>
                </a:solidFill>
                <a:effectLst/>
              </a:rPr>
              <a:t> </a:t>
            </a:r>
            <a:r>
              <a:rPr lang="en-US" sz="1000" b="0" i="0" u="none" strike="noStrike" kern="1200" dirty="0" err="1">
                <a:solidFill>
                  <a:schemeClr val="tx1"/>
                </a:solidFill>
                <a:effectLst/>
              </a:rPr>
              <a:t>meekijkt</a:t>
            </a:r>
            <a:r>
              <a:rPr lang="en-US" sz="1000" b="0" i="0" u="none" strike="noStrike" kern="1200" dirty="0">
                <a:solidFill>
                  <a:schemeClr val="tx1"/>
                </a:solidFill>
                <a:effectLst/>
              </a:rPr>
              <a:t>/-</a:t>
            </a:r>
            <a:r>
              <a:rPr lang="en-US" sz="1000" b="0" i="0" u="none" strike="noStrike" kern="1200" dirty="0" err="1">
                <a:solidFill>
                  <a:schemeClr val="tx1"/>
                </a:solidFill>
                <a:effectLst/>
              </a:rPr>
              <a:t>luistert</a:t>
            </a:r>
            <a:r>
              <a:rPr lang="en-US" sz="1000" b="0" i="0" u="none" strike="noStrike" kern="1200" dirty="0">
                <a:solidFill>
                  <a:schemeClr val="tx1"/>
                </a:solidFill>
                <a:effectLst/>
              </a:rPr>
              <a:t>.  Let </a:t>
            </a:r>
            <a:r>
              <a:rPr lang="en-US" sz="1000" b="0" i="0" u="none" strike="noStrike" kern="1200" dirty="0" err="1">
                <a:solidFill>
                  <a:schemeClr val="tx1"/>
                </a:solidFill>
                <a:effectLst/>
              </a:rPr>
              <a:t>ook</a:t>
            </a:r>
            <a:r>
              <a:rPr lang="en-US" sz="1000" b="0" i="0" u="none" strike="noStrike" kern="1200" dirty="0">
                <a:solidFill>
                  <a:schemeClr val="tx1"/>
                </a:solidFill>
                <a:effectLst/>
              </a:rPr>
              <a:t> op </a:t>
            </a:r>
            <a:r>
              <a:rPr lang="en-US" sz="1000" b="0" i="0" u="none" strike="noStrike" kern="1200" dirty="0" err="1">
                <a:solidFill>
                  <a:schemeClr val="tx1"/>
                </a:solidFill>
                <a:effectLst/>
              </a:rPr>
              <a:t>als</a:t>
            </a:r>
            <a:r>
              <a:rPr lang="en-US" sz="1000" b="0" i="0" u="none" strike="noStrike" kern="1200" dirty="0">
                <a:solidFill>
                  <a:schemeClr val="tx1"/>
                </a:solidFill>
                <a:effectLst/>
              </a:rPr>
              <a:t> je </a:t>
            </a:r>
            <a:r>
              <a:rPr lang="en-US" sz="1000" b="0" i="0" u="none" strike="noStrike" kern="1200" dirty="0" err="1">
                <a:solidFill>
                  <a:schemeClr val="tx1"/>
                </a:solidFill>
                <a:effectLst/>
              </a:rPr>
              <a:t>je</a:t>
            </a:r>
            <a:r>
              <a:rPr lang="en-US" sz="1000" b="0" i="0" u="none" strike="noStrike" kern="1200" dirty="0">
                <a:solidFill>
                  <a:schemeClr val="tx1"/>
                </a:solidFill>
                <a:effectLst/>
              </a:rPr>
              <a:t> </a:t>
            </a:r>
            <a:r>
              <a:rPr lang="en-US" sz="1000" b="0" i="0" u="none" strike="noStrike" kern="1200" dirty="0" err="1">
                <a:solidFill>
                  <a:schemeClr val="tx1"/>
                </a:solidFill>
                <a:effectLst/>
              </a:rPr>
              <a:t>volledige</a:t>
            </a:r>
            <a:r>
              <a:rPr lang="en-US" sz="1000" b="0" i="0" u="none" strike="noStrike" kern="1200" dirty="0">
                <a:solidFill>
                  <a:schemeClr val="tx1"/>
                </a:solidFill>
                <a:effectLst/>
              </a:rPr>
              <a:t> scherm </a:t>
            </a:r>
            <a:r>
              <a:rPr lang="en-US" sz="1000" b="0" i="0" u="none" strike="noStrike" kern="1200" dirty="0" err="1">
                <a:solidFill>
                  <a:schemeClr val="tx1"/>
                </a:solidFill>
                <a:effectLst/>
              </a:rPr>
              <a:t>deelt</a:t>
            </a:r>
            <a:r>
              <a:rPr lang="en-US" sz="1000" b="0" i="0" u="none" strike="noStrike" kern="1200" dirty="0">
                <a:solidFill>
                  <a:schemeClr val="tx1"/>
                </a:solidFill>
                <a:effectLst/>
              </a:rPr>
              <a:t> of </a:t>
            </a:r>
            <a:r>
              <a:rPr lang="en-US" sz="1000" b="0" i="0" u="none" strike="noStrike" kern="1200" dirty="0" err="1">
                <a:solidFill>
                  <a:schemeClr val="tx1"/>
                </a:solidFill>
                <a:effectLst/>
              </a:rPr>
              <a:t>een</a:t>
            </a:r>
            <a:r>
              <a:rPr lang="en-US" sz="1000" b="0" i="0" u="none" strike="noStrike" kern="1200" dirty="0">
                <a:solidFill>
                  <a:schemeClr val="tx1"/>
                </a:solidFill>
                <a:effectLst/>
              </a:rPr>
              <a:t> </a:t>
            </a:r>
            <a:r>
              <a:rPr lang="en-US" sz="1000" b="0" i="0" u="none" strike="noStrike" kern="1200" dirty="0" err="1">
                <a:solidFill>
                  <a:schemeClr val="tx1"/>
                </a:solidFill>
                <a:effectLst/>
              </a:rPr>
              <a:t>individuele</a:t>
            </a:r>
            <a:r>
              <a:rPr lang="en-US" sz="1000" b="0" i="0" u="none" strike="noStrike" kern="1200" dirty="0">
                <a:solidFill>
                  <a:schemeClr val="tx1"/>
                </a:solidFill>
                <a:effectLst/>
              </a:rPr>
              <a:t> </a:t>
            </a:r>
            <a:r>
              <a:rPr lang="en-US" sz="1000" b="0" i="0" u="none" strike="noStrike" kern="1200" dirty="0" err="1">
                <a:solidFill>
                  <a:schemeClr val="tx1"/>
                </a:solidFill>
                <a:effectLst/>
              </a:rPr>
              <a:t>toepasssing</a:t>
            </a:r>
            <a:r>
              <a:rPr lang="en-US" sz="1000" b="0" i="0" u="none" strike="noStrike" kern="1200" dirty="0">
                <a:solidFill>
                  <a:schemeClr val="tx1"/>
                </a:solidFill>
                <a:effectLst/>
              </a:rPr>
              <a:t>.</a:t>
            </a:r>
          </a:p>
          <a:p>
            <a:pPr marL="628650" lvl="1" indent="-171450">
              <a:buFont typeface="Arial" panose="020B0604020202020204" pitchFamily="34" charset="0"/>
              <a:buChar char="•"/>
            </a:pPr>
            <a:r>
              <a:rPr lang="en-US" sz="1000" b="0" i="0" u="none" strike="noStrike" kern="1200" dirty="0" err="1">
                <a:solidFill>
                  <a:schemeClr val="tx1"/>
                </a:solidFill>
                <a:effectLst/>
              </a:rPr>
              <a:t>Denk</a:t>
            </a:r>
            <a:r>
              <a:rPr lang="en-US" sz="1000" b="0" i="0" u="none" strike="noStrike" kern="1200" dirty="0">
                <a:solidFill>
                  <a:schemeClr val="tx1"/>
                </a:solidFill>
                <a:effectLst/>
              </a:rPr>
              <a:t> </a:t>
            </a:r>
            <a:r>
              <a:rPr lang="en-US" sz="1000" b="0" i="0" u="none" strike="noStrike" kern="1200" dirty="0" err="1">
                <a:solidFill>
                  <a:schemeClr val="tx1"/>
                </a:solidFill>
                <a:effectLst/>
              </a:rPr>
              <a:t>goed</a:t>
            </a:r>
            <a:r>
              <a:rPr lang="en-US" sz="1000" b="0" i="0" u="none" strike="noStrike" kern="1200" dirty="0">
                <a:solidFill>
                  <a:schemeClr val="tx1"/>
                </a:solidFill>
                <a:effectLst/>
              </a:rPr>
              <a:t> </a:t>
            </a:r>
            <a:r>
              <a:rPr lang="en-US" sz="1000" b="0" i="0" u="none" strike="noStrike" kern="1200" dirty="0" err="1">
                <a:solidFill>
                  <a:schemeClr val="tx1"/>
                </a:solidFill>
                <a:effectLst/>
              </a:rPr>
              <a:t>na</a:t>
            </a:r>
            <a:r>
              <a:rPr lang="en-US" sz="1000" b="0" i="0" u="none" strike="noStrike" kern="1200" dirty="0">
                <a:solidFill>
                  <a:schemeClr val="tx1"/>
                </a:solidFill>
                <a:effectLst/>
              </a:rPr>
              <a:t> over de </a:t>
            </a:r>
            <a:r>
              <a:rPr lang="en-US" sz="1000" b="0" i="0" u="none" strike="noStrike" kern="1200" dirty="0" err="1">
                <a:solidFill>
                  <a:schemeClr val="tx1"/>
                </a:solidFill>
                <a:effectLst/>
              </a:rPr>
              <a:t>gevoeligheid</a:t>
            </a:r>
            <a:r>
              <a:rPr lang="en-US" sz="1000" b="0" i="0" u="none" strike="noStrike" kern="1200" dirty="0">
                <a:solidFill>
                  <a:schemeClr val="tx1"/>
                </a:solidFill>
                <a:effectLst/>
              </a:rPr>
              <a:t> van de info </a:t>
            </a:r>
            <a:r>
              <a:rPr lang="en-US" sz="1000" b="0" i="0" u="none" strike="noStrike" kern="1200" dirty="0" err="1">
                <a:solidFill>
                  <a:schemeClr val="tx1"/>
                </a:solidFill>
                <a:effectLst/>
              </a:rPr>
              <a:t>voor</a:t>
            </a:r>
            <a:r>
              <a:rPr lang="en-US" sz="1000" b="0" i="0" u="none" strike="noStrike" kern="1200" dirty="0">
                <a:solidFill>
                  <a:schemeClr val="tx1"/>
                </a:solidFill>
                <a:effectLst/>
              </a:rPr>
              <a:t> je ze </a:t>
            </a:r>
            <a:r>
              <a:rPr lang="en-US" sz="1000" b="0" i="0" u="none" strike="noStrike" kern="1200" dirty="0" err="1">
                <a:solidFill>
                  <a:schemeClr val="tx1"/>
                </a:solidFill>
                <a:effectLst/>
              </a:rPr>
              <a:t>deelt</a:t>
            </a:r>
            <a:r>
              <a:rPr lang="en-US" sz="1000" b="0" i="0" u="none" strike="noStrike" kern="1200" dirty="0">
                <a:solidFill>
                  <a:schemeClr val="tx1"/>
                </a:solidFill>
                <a:effectLst/>
              </a:rPr>
              <a:t> via je scherm.  </a:t>
            </a:r>
            <a:r>
              <a:rPr lang="en-US" sz="1000" b="1" i="0" u="none" strike="noStrike" kern="1200" dirty="0" err="1">
                <a:solidFill>
                  <a:schemeClr val="tx1"/>
                </a:solidFill>
                <a:effectLst/>
              </a:rPr>
              <a:t>Bespreek</a:t>
            </a:r>
            <a:r>
              <a:rPr lang="en-US" sz="1000" b="1" i="0" u="none" strike="noStrike" kern="1200" dirty="0">
                <a:solidFill>
                  <a:schemeClr val="tx1"/>
                </a:solidFill>
                <a:effectLst/>
              </a:rPr>
              <a:t> </a:t>
            </a:r>
            <a:r>
              <a:rPr lang="en-US" sz="1000" b="1" i="0" u="none" strike="noStrike" kern="1200" dirty="0" err="1">
                <a:solidFill>
                  <a:schemeClr val="tx1"/>
                </a:solidFill>
                <a:effectLst/>
              </a:rPr>
              <a:t>geen</a:t>
            </a:r>
            <a:r>
              <a:rPr lang="en-US" sz="1000" b="1" i="0" u="none" strike="noStrike" kern="1200" dirty="0">
                <a:solidFill>
                  <a:schemeClr val="tx1"/>
                </a:solidFill>
                <a:effectLst/>
              </a:rPr>
              <a:t> info die je </a:t>
            </a:r>
            <a:r>
              <a:rPr lang="en-US" sz="1000" b="1" i="0" u="none" strike="noStrike" kern="1200" dirty="0" err="1">
                <a:solidFill>
                  <a:schemeClr val="tx1"/>
                </a:solidFill>
                <a:effectLst/>
              </a:rPr>
              <a:t>ook</a:t>
            </a:r>
            <a:r>
              <a:rPr lang="en-US" sz="1000" b="1" i="0" u="none" strike="noStrike" kern="1200" dirty="0">
                <a:solidFill>
                  <a:schemeClr val="tx1"/>
                </a:solidFill>
                <a:effectLst/>
              </a:rPr>
              <a:t> </a:t>
            </a:r>
            <a:r>
              <a:rPr lang="en-US" sz="1000" b="1" i="0" u="none" strike="noStrike" kern="1200" dirty="0" err="1">
                <a:solidFill>
                  <a:schemeClr val="tx1"/>
                </a:solidFill>
                <a:effectLst/>
              </a:rPr>
              <a:t>niet</a:t>
            </a:r>
            <a:r>
              <a:rPr lang="en-US" sz="1000" b="1" i="0" u="none" strike="noStrike" kern="1200" dirty="0">
                <a:solidFill>
                  <a:schemeClr val="tx1"/>
                </a:solidFill>
                <a:effectLst/>
              </a:rPr>
              <a:t> via de </a:t>
            </a:r>
            <a:r>
              <a:rPr lang="en-US" sz="1000" b="1" i="0" u="none" strike="noStrike" kern="1200" dirty="0" err="1">
                <a:solidFill>
                  <a:schemeClr val="tx1"/>
                </a:solidFill>
                <a:effectLst/>
              </a:rPr>
              <a:t>telefoon</a:t>
            </a:r>
            <a:r>
              <a:rPr lang="en-US" sz="1000" b="1" i="0" u="none" strike="noStrike" kern="1200" dirty="0">
                <a:solidFill>
                  <a:schemeClr val="tx1"/>
                </a:solidFill>
                <a:effectLst/>
              </a:rPr>
              <a:t> </a:t>
            </a:r>
            <a:r>
              <a:rPr lang="en-US" sz="1000" b="1" i="0" u="none" strike="noStrike" kern="1200" dirty="0" err="1">
                <a:solidFill>
                  <a:schemeClr val="tx1"/>
                </a:solidFill>
                <a:effectLst/>
              </a:rPr>
              <a:t>zou</a:t>
            </a:r>
            <a:r>
              <a:rPr lang="en-US" sz="1000" b="1" i="0" u="none" strike="noStrike" kern="1200" dirty="0">
                <a:solidFill>
                  <a:schemeClr val="tx1"/>
                </a:solidFill>
                <a:effectLst/>
              </a:rPr>
              <a:t> </a:t>
            </a:r>
            <a:r>
              <a:rPr lang="en-US" sz="1000" b="1" i="0" u="none" strike="noStrike" kern="1200" dirty="0" err="1">
                <a:solidFill>
                  <a:schemeClr val="tx1"/>
                </a:solidFill>
                <a:effectLst/>
              </a:rPr>
              <a:t>share</a:t>
            </a:r>
            <a:r>
              <a:rPr lang="en-US" sz="1000" b="0" i="0" u="none" strike="noStrike" kern="1200" dirty="0" err="1">
                <a:solidFill>
                  <a:schemeClr val="tx1"/>
                </a:solidFill>
                <a:effectLst/>
              </a:rPr>
              <a:t>n</a:t>
            </a:r>
            <a:r>
              <a:rPr lang="en-US" sz="1000" b="0" i="0" u="none" strike="noStrike" kern="1200" dirty="0">
                <a:solidFill>
                  <a:schemeClr val="tx1"/>
                </a:solidFill>
                <a:effectLst/>
              </a:rPr>
              <a:t>.</a:t>
            </a:r>
            <a:endParaRPr lang="nl-NL" sz="1000" b="0" i="0" u="none" strike="noStrike" kern="1200" dirty="0">
              <a:solidFill>
                <a:schemeClr val="tx1"/>
              </a:solidFill>
              <a:effectLst/>
            </a:endParaRPr>
          </a:p>
          <a:p>
            <a:pPr marL="628650" lvl="1" indent="-171450">
              <a:buFont typeface="Arial" panose="020B0604020202020204" pitchFamily="34" charset="0"/>
              <a:buChar char="•"/>
            </a:pPr>
            <a:endParaRPr lang="nl-NL" sz="1000" b="1" i="0" u="none" strike="noStrike" kern="1200" dirty="0">
              <a:solidFill>
                <a:schemeClr val="tx1"/>
              </a:solidFill>
              <a:effectLst/>
            </a:endParaRPr>
          </a:p>
          <a:p>
            <a:pPr marL="171450" indent="-171450">
              <a:buFont typeface="Arial" panose="020B0604020202020204" pitchFamily="34" charset="0"/>
              <a:buChar char="•"/>
            </a:pPr>
            <a:endParaRPr lang="nl-NL" sz="1000" b="0" dirty="0"/>
          </a:p>
          <a:p>
            <a:pPr marL="171450" indent="-171450">
              <a:buFont typeface="Arial" panose="020B0604020202020204" pitchFamily="34" charset="0"/>
              <a:buChar char="•"/>
            </a:pPr>
            <a:endParaRPr lang="nl-NL" sz="1000" b="0" dirty="0"/>
          </a:p>
          <a:p>
            <a:endParaRPr lang="nl-NL" sz="1000" b="0" dirty="0"/>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pPr>
                <a:defRPr/>
              </a:pPr>
              <a:t>12</a:t>
            </a:fld>
            <a:endParaRPr lang="en-GB"/>
          </a:p>
        </p:txBody>
      </p:sp>
    </p:spTree>
    <p:extLst>
      <p:ext uri="{BB962C8B-B14F-4D97-AF65-F5344CB8AC3E}">
        <p14:creationId xmlns:p14="http://schemas.microsoft.com/office/powerpoint/2010/main" val="21291987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681038" y="4783138"/>
            <a:ext cx="5446712" cy="5157787"/>
          </a:xfrm>
        </p:spPr>
        <p:txBody>
          <a:bodyPr/>
          <a:lstStyle/>
          <a:p>
            <a:pPr marL="0" indent="0">
              <a:spcAft>
                <a:spcPts val="600"/>
              </a:spcAft>
              <a:buNone/>
            </a:pPr>
            <a:r>
              <a:rPr lang="nl-BE" sz="1000" b="1" dirty="0">
                <a:solidFill>
                  <a:srgbClr val="404040"/>
                </a:solidFill>
                <a:latin typeface="Calibri"/>
                <a:cs typeface="Calibri"/>
              </a:rPr>
              <a:t>Blijf alert en signaleer onmiddellijk onregelmatigheden aan je werkgever</a:t>
            </a:r>
            <a:r>
              <a:rPr lang="nl-BE" sz="1000" b="1" dirty="0" smtClean="0">
                <a:solidFill>
                  <a:srgbClr val="404040"/>
                </a:solidFill>
                <a:latin typeface="Calibri"/>
                <a:cs typeface="Calibri"/>
              </a:rPr>
              <a:t>:</a:t>
            </a:r>
            <a:endParaRPr lang="nl-NL" sz="1000" b="0" dirty="0">
              <a:latin typeface="Calibri"/>
              <a:cs typeface="Calibri"/>
            </a:endParaRPr>
          </a:p>
          <a:p>
            <a:pPr marL="171450" indent="-171450">
              <a:buFont typeface="Arial" panose="020B0604020202020204" pitchFamily="34" charset="0"/>
              <a:buChar char="•"/>
            </a:pPr>
            <a:r>
              <a:rPr lang="nl-NL" sz="1000" b="0" dirty="0">
                <a:latin typeface="Calibri"/>
                <a:cs typeface="Calibri"/>
              </a:rPr>
              <a:t>Smartphone, laptop, tablet verloren/gestolen?</a:t>
            </a:r>
          </a:p>
          <a:p>
            <a:pPr marL="171450" indent="-171450">
              <a:buFont typeface="Arial" panose="020B0604020202020204" pitchFamily="34" charset="0"/>
              <a:buChar char="•"/>
            </a:pPr>
            <a:r>
              <a:rPr lang="nl-NL" sz="1000" b="0" dirty="0">
                <a:latin typeface="Calibri"/>
                <a:cs typeface="Calibri"/>
              </a:rPr>
              <a:t>Verdacht bericht?</a:t>
            </a:r>
          </a:p>
          <a:p>
            <a:pPr marL="171450" indent="-171450">
              <a:buFont typeface="Arial" panose="020B0604020202020204" pitchFamily="34" charset="0"/>
              <a:buChar char="•"/>
            </a:pPr>
            <a:r>
              <a:rPr lang="nl-NL" sz="1000" b="0" dirty="0">
                <a:latin typeface="Calibri"/>
                <a:cs typeface="Calibri"/>
              </a:rPr>
              <a:t>Toch geklikt op een link of een bijlage in een verdachte mail? </a:t>
            </a:r>
            <a:endParaRPr lang="nl-NL" sz="1000" b="0" i="0" u="none" strike="noStrike" kern="1200" dirty="0">
              <a:solidFill>
                <a:schemeClr val="tx1"/>
              </a:solidFill>
              <a:effectLst/>
              <a:latin typeface="Calibri"/>
              <a:cs typeface="Calibri"/>
            </a:endParaRPr>
          </a:p>
          <a:p>
            <a:pPr marL="171450" indent="-171450">
              <a:buFont typeface="Arial" panose="020B0604020202020204" pitchFamily="34" charset="0"/>
              <a:buChar char="•"/>
            </a:pPr>
            <a:r>
              <a:rPr lang="nl-NL" sz="1000" b="0" dirty="0">
                <a:latin typeface="Calibri"/>
                <a:cs typeface="Calibri"/>
              </a:rPr>
              <a:t>Belangrijke info verloren/gestolen?</a:t>
            </a:r>
          </a:p>
          <a:p>
            <a:pPr marL="171450" indent="-171450">
              <a:buFont typeface="Arial" panose="020B0604020202020204" pitchFamily="34" charset="0"/>
              <a:buChar char="•"/>
            </a:pPr>
            <a:r>
              <a:rPr lang="nl-NL" sz="1000" b="0" dirty="0">
                <a:latin typeface="Calibri"/>
                <a:cs typeface="Calibri"/>
              </a:rPr>
              <a:t>Je wachtwoord gehackt?</a:t>
            </a:r>
          </a:p>
          <a:p>
            <a:endParaRPr lang="nl-BE" sz="1000" noProof="0" dirty="0">
              <a:latin typeface="Calibri"/>
              <a:cs typeface="Calibri"/>
            </a:endParaRPr>
          </a:p>
          <a:p>
            <a:r>
              <a:rPr lang="nl-BE" sz="1000" noProof="0" dirty="0">
                <a:latin typeface="Calibri"/>
                <a:cs typeface="Calibri"/>
              </a:rPr>
              <a:t>Signaleer verdachte berichten ook aan verdacht@safeonweb.be.  Het CCB zal links naar malafide sites laten blokkeren zodat jij én ook andere gebruikers niet meer in de val kunnen trappen…  Als het verdacht bericht vanuit je bank lijkt te komen, stuur het dan naar de </a:t>
            </a:r>
            <a:r>
              <a:rPr lang="nl-BE" sz="1000" noProof="0" dirty="0" err="1">
                <a:latin typeface="Calibri"/>
                <a:cs typeface="Calibri"/>
              </a:rPr>
              <a:t>phishing</a:t>
            </a:r>
            <a:r>
              <a:rPr lang="nl-BE" sz="1000" noProof="0" dirty="0">
                <a:latin typeface="Calibri"/>
                <a:cs typeface="Calibri"/>
              </a:rPr>
              <a:t> mailbox van je bank.</a:t>
            </a:r>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pPr>
                <a:defRPr/>
              </a:pPr>
              <a:t>13</a:t>
            </a:fld>
            <a:endParaRPr lang="en-GB"/>
          </a:p>
        </p:txBody>
      </p:sp>
    </p:spTree>
    <p:extLst>
      <p:ext uri="{BB962C8B-B14F-4D97-AF65-F5344CB8AC3E}">
        <p14:creationId xmlns:p14="http://schemas.microsoft.com/office/powerpoint/2010/main" val="19549380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nl-BE" baseline="0" noProof="0" dirty="0"/>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pPr>
                <a:defRPr/>
              </a:pPr>
              <a:t>14</a:t>
            </a:fld>
            <a:endParaRPr lang="en-GB"/>
          </a:p>
        </p:txBody>
      </p:sp>
    </p:spTree>
    <p:extLst>
      <p:ext uri="{BB962C8B-B14F-4D97-AF65-F5344CB8AC3E}">
        <p14:creationId xmlns:p14="http://schemas.microsoft.com/office/powerpoint/2010/main" val="18746599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lvl="0"/>
            <a:r>
              <a:rPr lang="nl-BE" sz="1200" kern="1200" noProof="0" dirty="0">
                <a:solidFill>
                  <a:schemeClr val="tx1"/>
                </a:solidFill>
                <a:effectLst/>
                <a:latin typeface="+mn-lt"/>
                <a:ea typeface="+mn-ea"/>
                <a:cs typeface="+mn-cs"/>
              </a:rPr>
              <a:t>Wat is </a:t>
            </a:r>
            <a:r>
              <a:rPr lang="nl-BE" sz="1200" kern="1200" noProof="0">
                <a:solidFill>
                  <a:schemeClr val="tx1"/>
                </a:solidFill>
                <a:effectLst/>
                <a:latin typeface="+mn-lt"/>
                <a:ea typeface="+mn-ea"/>
                <a:cs typeface="+mn-cs"/>
              </a:rPr>
              <a:t>jouw</a:t>
            </a:r>
            <a:r>
              <a:rPr lang="nl-BE" sz="1200" kern="1200" baseline="0" noProof="0">
                <a:solidFill>
                  <a:schemeClr val="tx1"/>
                </a:solidFill>
                <a:effectLst/>
                <a:latin typeface="+mn-lt"/>
                <a:ea typeface="+mn-ea"/>
                <a:cs typeface="+mn-cs"/>
              </a:rPr>
              <a:t> mening</a:t>
            </a:r>
            <a:r>
              <a:rPr lang="nl-BE" sz="1200" kern="1200" noProof="0">
                <a:solidFill>
                  <a:schemeClr val="tx1"/>
                </a:solidFill>
                <a:effectLst/>
                <a:latin typeface="+mn-lt"/>
                <a:ea typeface="+mn-ea"/>
                <a:cs typeface="+mn-cs"/>
              </a:rPr>
              <a:t>?</a:t>
            </a:r>
            <a:endParaRPr lang="nl-BE" sz="1200" kern="1200" noProof="0" dirty="0">
              <a:solidFill>
                <a:schemeClr val="tx1"/>
              </a:solidFill>
              <a:effectLst/>
              <a:latin typeface="+mn-lt"/>
              <a:ea typeface="+mn-ea"/>
              <a:cs typeface="+mn-cs"/>
            </a:endParaRPr>
          </a:p>
          <a:p>
            <a:pPr lvl="0"/>
            <a:r>
              <a:rPr lang="nl-BE" sz="1200" kern="1200" noProof="0" dirty="0">
                <a:solidFill>
                  <a:schemeClr val="tx1"/>
                </a:solidFill>
                <a:effectLst/>
                <a:latin typeface="+mn-lt"/>
                <a:ea typeface="+mn-ea"/>
                <a:cs typeface="+mn-cs"/>
              </a:rPr>
              <a:t>Heb je </a:t>
            </a:r>
            <a:r>
              <a:rPr lang="nl-BE" sz="1200" kern="1200" baseline="0" noProof="0" dirty="0">
                <a:solidFill>
                  <a:schemeClr val="tx1"/>
                </a:solidFill>
                <a:effectLst/>
                <a:latin typeface="+mn-lt"/>
                <a:ea typeface="+mn-ea"/>
                <a:cs typeface="+mn-cs"/>
              </a:rPr>
              <a:t>opmerkingen</a:t>
            </a:r>
            <a:r>
              <a:rPr lang="nl-BE" sz="1200" kern="1200" noProof="0" dirty="0">
                <a:solidFill>
                  <a:schemeClr val="tx1"/>
                </a:solidFill>
                <a:effectLst/>
                <a:latin typeface="+mn-lt"/>
                <a:ea typeface="+mn-ea"/>
                <a:cs typeface="+mn-cs"/>
              </a:rPr>
              <a:t>?</a:t>
            </a:r>
          </a:p>
          <a:p>
            <a:pPr lvl="0"/>
            <a:r>
              <a:rPr lang="nl-BE" sz="1200" kern="1200" noProof="0" dirty="0">
                <a:solidFill>
                  <a:schemeClr val="tx1"/>
                </a:solidFill>
                <a:effectLst/>
                <a:latin typeface="+mn-lt"/>
                <a:ea typeface="+mn-ea"/>
                <a:cs typeface="+mn-cs"/>
              </a:rPr>
              <a:t>Wat heb je </a:t>
            </a:r>
            <a:r>
              <a:rPr lang="nl-BE" sz="1200" kern="1200" baseline="0" noProof="0" dirty="0">
                <a:solidFill>
                  <a:schemeClr val="tx1"/>
                </a:solidFill>
                <a:effectLst/>
                <a:latin typeface="+mn-lt"/>
                <a:ea typeface="+mn-ea"/>
                <a:cs typeface="+mn-cs"/>
              </a:rPr>
              <a:t>onthouden</a:t>
            </a:r>
            <a:r>
              <a:rPr lang="nl-BE" sz="1200" kern="1200" noProof="0" dirty="0">
                <a:solidFill>
                  <a:schemeClr val="tx1"/>
                </a:solidFill>
                <a:effectLst/>
                <a:latin typeface="+mn-lt"/>
                <a:ea typeface="+mn-ea"/>
                <a:cs typeface="+mn-cs"/>
              </a:rPr>
              <a:t>?</a:t>
            </a:r>
          </a:p>
          <a:p>
            <a:pPr lvl="0"/>
            <a:r>
              <a:rPr lang="nl-BE" sz="1200" kern="1200" noProof="0" dirty="0">
                <a:solidFill>
                  <a:schemeClr val="tx1"/>
                </a:solidFill>
                <a:effectLst/>
                <a:latin typeface="+mn-lt"/>
                <a:ea typeface="+mn-ea"/>
                <a:cs typeface="+mn-cs"/>
              </a:rPr>
              <a:t>Wat zal de eerste actie zijn die je onderneemt na deze presentatie?</a:t>
            </a:r>
          </a:p>
          <a:p>
            <a:endParaRPr lang="nl-BE" sz="1200" b="0" kern="1200" noProof="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pPr>
                <a:defRPr/>
              </a:pPr>
              <a:t>15</a:t>
            </a:fld>
            <a:endParaRPr lang="en-GB"/>
          </a:p>
        </p:txBody>
      </p:sp>
    </p:spTree>
    <p:extLst>
      <p:ext uri="{BB962C8B-B14F-4D97-AF65-F5344CB8AC3E}">
        <p14:creationId xmlns:p14="http://schemas.microsoft.com/office/powerpoint/2010/main" val="3500429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681038" y="4783138"/>
            <a:ext cx="5446712" cy="5157787"/>
          </a:xfrm>
        </p:spPr>
        <p:txBody>
          <a:bodyPr/>
          <a:lstStyle/>
          <a:p>
            <a:endParaRPr lang="nl-BE" noProof="0" dirty="0"/>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pPr>
                <a:defRPr/>
              </a:pPr>
              <a:t>16</a:t>
            </a:fld>
            <a:endParaRPr lang="en-GB"/>
          </a:p>
        </p:txBody>
      </p:sp>
    </p:spTree>
    <p:extLst>
      <p:ext uri="{BB962C8B-B14F-4D97-AF65-F5344CB8AC3E}">
        <p14:creationId xmlns:p14="http://schemas.microsoft.com/office/powerpoint/2010/main" val="91932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681038" y="4783138"/>
            <a:ext cx="5446712" cy="4659312"/>
          </a:xfrm>
        </p:spPr>
        <p:txBody>
          <a:bodyPr>
            <a:normAutofit fontScale="92500" lnSpcReduction="10000"/>
          </a:bodyPr>
          <a:lstStyle/>
          <a:p>
            <a:r>
              <a:rPr lang="nl-BE" b="1" noProof="0" dirty="0"/>
              <a:t>Nuttige links:</a:t>
            </a:r>
          </a:p>
          <a:p>
            <a:endParaRPr lang="nl-BE" b="1" noProof="0" dirty="0"/>
          </a:p>
          <a:p>
            <a:r>
              <a:rPr lang="nl-BE" b="1" noProof="0" dirty="0"/>
              <a:t>Centrum voor Cybersecurity Belgium (CCB):</a:t>
            </a:r>
          </a:p>
          <a:p>
            <a:endParaRPr lang="nl-BE" b="1" noProof="0" dirty="0"/>
          </a:p>
          <a:p>
            <a:pPr marL="171450" indent="-171450">
              <a:spcAft>
                <a:spcPts val="600"/>
              </a:spcAft>
              <a:buFont typeface="Arial"/>
              <a:buChar char="•"/>
            </a:pPr>
            <a:r>
              <a:rPr lang="nl-BE" sz="1100" b="0" dirty="0">
                <a:solidFill>
                  <a:srgbClr val="404040"/>
                </a:solidFill>
                <a:latin typeface="Calibri"/>
                <a:cs typeface="Calibri"/>
                <a:hlinkClick r:id="rId3"/>
              </a:rPr>
              <a:t>www.safeonweb.be</a:t>
            </a:r>
            <a:r>
              <a:rPr lang="nl-BE" sz="1100" b="0" dirty="0">
                <a:solidFill>
                  <a:srgbClr val="404040"/>
                </a:solidFill>
                <a:latin typeface="Calibri"/>
                <a:cs typeface="Calibri"/>
              </a:rPr>
              <a:t> : de website van het Centrum voor Cybersecurity België (CCB) met praktische veiligheidstips en tests.</a:t>
            </a:r>
          </a:p>
          <a:p>
            <a:pPr marL="171450" indent="-171450">
              <a:spcAft>
                <a:spcPts val="600"/>
              </a:spcAft>
              <a:buFont typeface="Arial"/>
              <a:buChar char="•"/>
            </a:pPr>
            <a:r>
              <a:rPr lang="nl-BE" sz="1100" b="0" dirty="0">
                <a:latin typeface="Calibri"/>
                <a:cs typeface="Calibri"/>
                <a:hlinkClick r:id="rId4"/>
              </a:rPr>
              <a:t>verdacht@safeonweb.be</a:t>
            </a:r>
            <a:r>
              <a:rPr lang="nl-BE" sz="1100" b="0" dirty="0">
                <a:latin typeface="Calibri"/>
                <a:cs typeface="Calibri"/>
              </a:rPr>
              <a:t> : verdachte berichten (mail/sms/…) stuur je naar dit adres.  Het CCB laat verdachte linken dan offline halen.</a:t>
            </a:r>
          </a:p>
          <a:p>
            <a:pPr marL="171450" indent="-171450">
              <a:spcAft>
                <a:spcPts val="600"/>
              </a:spcAft>
              <a:buFont typeface="Arial"/>
              <a:buChar char="•"/>
            </a:pPr>
            <a:r>
              <a:rPr lang="nl-NL" sz="1100" b="0" i="0" u="sng" kern="1200" dirty="0">
                <a:solidFill>
                  <a:schemeClr val="tx1"/>
                </a:solidFill>
                <a:effectLst/>
                <a:latin typeface="Calibri"/>
                <a:cs typeface="Calibri"/>
                <a:hlinkClick r:id="rId5"/>
              </a:rPr>
              <a:t>Test je digitale gezondheid nu!</a:t>
            </a:r>
            <a:r>
              <a:rPr lang="nl-NL" sz="1100" b="0" i="0" u="none" kern="1200" dirty="0">
                <a:solidFill>
                  <a:schemeClr val="tx1"/>
                </a:solidFill>
                <a:effectLst/>
                <a:latin typeface="Calibri"/>
                <a:cs typeface="Calibri"/>
              </a:rPr>
              <a:t> : </a:t>
            </a:r>
            <a:r>
              <a:rPr lang="nl-NL" sz="1100" b="0" i="0" u="none" strike="noStrike" kern="1200" dirty="0">
                <a:solidFill>
                  <a:schemeClr val="tx1"/>
                </a:solidFill>
                <a:effectLst/>
                <a:latin typeface="Calibri"/>
                <a:cs typeface="Calibri"/>
              </a:rPr>
              <a:t>Doe de test en ontdek of je digitale gezondheid toe is aan een boost. Je krijgt 15 vragen over updates, back-ups, </a:t>
            </a:r>
            <a:r>
              <a:rPr lang="nl-NL" sz="1100" b="0" i="0" u="none" strike="noStrike" kern="1200" dirty="0" err="1">
                <a:solidFill>
                  <a:schemeClr val="tx1"/>
                </a:solidFill>
                <a:effectLst/>
                <a:latin typeface="Calibri"/>
                <a:cs typeface="Calibri"/>
              </a:rPr>
              <a:t>phishing</a:t>
            </a:r>
            <a:r>
              <a:rPr lang="nl-NL" sz="1100" b="0" i="0" u="none" strike="noStrike" kern="1200" dirty="0">
                <a:solidFill>
                  <a:schemeClr val="tx1"/>
                </a:solidFill>
                <a:effectLst/>
                <a:latin typeface="Calibri"/>
                <a:cs typeface="Calibri"/>
              </a:rPr>
              <a:t>,</a:t>
            </a:r>
            <a:br>
              <a:rPr lang="nl-NL" sz="1100" b="0" i="0" u="none" strike="noStrike" kern="1200" dirty="0">
                <a:solidFill>
                  <a:schemeClr val="tx1"/>
                </a:solidFill>
                <a:effectLst/>
                <a:latin typeface="Calibri"/>
                <a:cs typeface="Calibri"/>
              </a:rPr>
            </a:br>
            <a:r>
              <a:rPr lang="nl-NL" sz="1100" b="0" i="0" u="none" strike="noStrike" kern="1200" dirty="0">
                <a:solidFill>
                  <a:schemeClr val="tx1"/>
                </a:solidFill>
                <a:effectLst/>
                <a:latin typeface="Calibri"/>
                <a:cs typeface="Calibri"/>
              </a:rPr>
              <a:t> virusscans en wachtwoorden.</a:t>
            </a:r>
          </a:p>
          <a:p>
            <a:pPr marL="171450" indent="-171450">
              <a:buFont typeface="Arial"/>
              <a:buChar char="•"/>
            </a:pPr>
            <a:r>
              <a:rPr lang="nl-NL" sz="1100" b="0" u="sng" dirty="0">
                <a:solidFill>
                  <a:srgbClr val="404040"/>
                </a:solidFill>
                <a:latin typeface="Calibri"/>
                <a:cs typeface="Calibri"/>
                <a:hlinkClick r:id="rId6"/>
              </a:rPr>
              <a:t>Webinar</a:t>
            </a:r>
            <a:r>
              <a:rPr lang="nl-NL" sz="1100" b="0" u="sng" dirty="0">
                <a:latin typeface="Calibri"/>
                <a:cs typeface="Calibri"/>
                <a:hlinkClick r:id="rId6"/>
              </a:rPr>
              <a:t>s over cyberveiligheid</a:t>
            </a:r>
            <a:r>
              <a:rPr lang="nl-NL" sz="1100" b="0" u="none" dirty="0">
                <a:latin typeface="Calibri"/>
                <a:cs typeface="Calibri"/>
              </a:rPr>
              <a:t>: </a:t>
            </a:r>
            <a:r>
              <a:rPr lang="nl-NL" sz="1100" b="0" i="0" u="none" strike="noStrike" kern="1200" dirty="0">
                <a:solidFill>
                  <a:schemeClr val="tx1"/>
                </a:solidFill>
                <a:effectLst/>
                <a:latin typeface="Calibri"/>
                <a:cs typeface="Calibri"/>
              </a:rPr>
              <a:t>Deze </a:t>
            </a:r>
            <a:r>
              <a:rPr lang="nl-NL" sz="1100" b="0" i="0" u="none" strike="noStrike" kern="1200" dirty="0" err="1">
                <a:solidFill>
                  <a:schemeClr val="tx1"/>
                </a:solidFill>
                <a:effectLst/>
                <a:latin typeface="Calibri"/>
                <a:cs typeface="Calibri"/>
              </a:rPr>
              <a:t>webinars</a:t>
            </a:r>
            <a:r>
              <a:rPr lang="nl-NL" sz="1100" b="0" i="0" u="none" strike="noStrike" kern="1200" dirty="0">
                <a:solidFill>
                  <a:schemeClr val="tx1"/>
                </a:solidFill>
                <a:effectLst/>
                <a:latin typeface="Calibri"/>
                <a:cs typeface="Calibri"/>
              </a:rPr>
              <a:t> kunnen organisaties bewust maken van de belangrijkste cyberdreigingen en geven hen praktisch advies om zich te beschermen en klantengegevens te beveiligen. Deze </a:t>
            </a:r>
            <a:r>
              <a:rPr lang="nl-NL" sz="1100" b="0" i="0" u="none" strike="noStrike" kern="1200" dirty="0" err="1">
                <a:solidFill>
                  <a:schemeClr val="tx1"/>
                </a:solidFill>
                <a:effectLst/>
                <a:latin typeface="Calibri"/>
                <a:cs typeface="Calibri"/>
              </a:rPr>
              <a:t>webinars</a:t>
            </a:r>
            <a:r>
              <a:rPr lang="nl-NL" sz="1100" b="0" i="0" u="none" strike="noStrike" kern="1200" dirty="0">
                <a:solidFill>
                  <a:schemeClr val="tx1"/>
                </a:solidFill>
                <a:effectLst/>
                <a:latin typeface="Calibri"/>
                <a:cs typeface="Calibri"/>
              </a:rPr>
              <a:t> zijn bedoeld voor het management maar ook om alle betrokken werknemers van een organisatie te informeren. </a:t>
            </a:r>
          </a:p>
          <a:p>
            <a:pPr marL="171450" indent="-171450">
              <a:buFont typeface="Arial"/>
              <a:buChar char="•"/>
            </a:pPr>
            <a:r>
              <a:rPr lang="nl-NL" sz="1100" b="0" i="0" u="none" strike="noStrike" kern="1200" dirty="0">
                <a:solidFill>
                  <a:schemeClr val="tx1"/>
                </a:solidFill>
                <a:effectLst/>
                <a:latin typeface="Calibri"/>
                <a:cs typeface="Calibri"/>
              </a:rPr>
              <a:t>Europol :  </a:t>
            </a:r>
            <a:r>
              <a:rPr lang="x-none" sz="1100" u="sng" kern="1200" dirty="0">
                <a:solidFill>
                  <a:schemeClr val="tx1"/>
                </a:solidFill>
                <a:effectLst/>
                <a:latin typeface="Calibri"/>
                <a:cs typeface="Calibri"/>
                <a:hlinkClick r:id="rId7"/>
              </a:rPr>
              <a:t>https://www.europol.europa.eu/staying-safe-during-covid-19-what-you-need-to-know</a:t>
            </a:r>
            <a:r>
              <a:rPr lang="nl-BE" sz="1100" u="sng" kern="1200" dirty="0">
                <a:solidFill>
                  <a:schemeClr val="tx1"/>
                </a:solidFill>
                <a:effectLst/>
                <a:latin typeface="Calibri"/>
                <a:cs typeface="Calibri"/>
              </a:rPr>
              <a:t> </a:t>
            </a:r>
            <a:r>
              <a:rPr lang="nl-BE" sz="1100" u="none" kern="1200" dirty="0">
                <a:solidFill>
                  <a:schemeClr val="tx1"/>
                </a:solidFill>
                <a:effectLst/>
                <a:latin typeface="Calibri"/>
                <a:cs typeface="Calibri"/>
              </a:rPr>
              <a:t>bevat 4 praktische infografieën (ENG) m.b.t. Covid-19:</a:t>
            </a:r>
          </a:p>
          <a:p>
            <a:pPr marL="628650" lvl="1" indent="-171450">
              <a:buFont typeface="Arial"/>
              <a:buChar char="•"/>
            </a:pPr>
            <a:r>
              <a:rPr lang="nl-BE" sz="1100" b="0" i="0" u="none" strike="noStrike" kern="1200" dirty="0" err="1">
                <a:solidFill>
                  <a:schemeClr val="tx1"/>
                </a:solidFill>
                <a:effectLst/>
                <a:latin typeface="Calibri"/>
                <a:cs typeface="Calibri"/>
              </a:rPr>
              <a:t>You</a:t>
            </a:r>
            <a:r>
              <a:rPr lang="nl-BE" sz="1100" b="0" i="0" u="none" strike="noStrike" kern="1200" dirty="0">
                <a:solidFill>
                  <a:schemeClr val="tx1"/>
                </a:solidFill>
                <a:effectLst/>
                <a:latin typeface="Calibri"/>
                <a:cs typeface="Calibri"/>
              </a:rPr>
              <a:t> </a:t>
            </a:r>
            <a:r>
              <a:rPr lang="nl-BE" sz="1100" b="0" i="0" u="none" strike="noStrike" kern="1200" dirty="0" err="1">
                <a:solidFill>
                  <a:schemeClr val="tx1"/>
                </a:solidFill>
                <a:effectLst/>
                <a:latin typeface="Calibri"/>
                <a:cs typeface="Calibri"/>
              </a:rPr>
              <a:t>can</a:t>
            </a:r>
            <a:r>
              <a:rPr lang="nl-BE" sz="1100" b="0" i="0" u="none" strike="noStrike" kern="1200" dirty="0">
                <a:solidFill>
                  <a:schemeClr val="tx1"/>
                </a:solidFill>
                <a:effectLst/>
                <a:latin typeface="Calibri"/>
                <a:cs typeface="Calibri"/>
              </a:rPr>
              <a:t> go </a:t>
            </a:r>
            <a:r>
              <a:rPr lang="nl-BE" sz="1100" b="0" i="0" u="none" strike="noStrike" kern="1200" dirty="0" err="1">
                <a:solidFill>
                  <a:schemeClr val="tx1"/>
                </a:solidFill>
                <a:effectLst/>
                <a:latin typeface="Calibri"/>
                <a:cs typeface="Calibri"/>
              </a:rPr>
              <a:t>outside</a:t>
            </a:r>
            <a:r>
              <a:rPr lang="nl-BE" sz="1100" b="0" i="0" u="none" strike="noStrike" kern="1200" dirty="0">
                <a:solidFill>
                  <a:schemeClr val="tx1"/>
                </a:solidFill>
                <a:effectLst/>
                <a:latin typeface="Calibri"/>
                <a:cs typeface="Calibri"/>
              </a:rPr>
              <a:t> </a:t>
            </a:r>
            <a:r>
              <a:rPr lang="nl-BE" sz="1100" b="0" i="0" u="none" strike="noStrike" kern="1200" dirty="0" err="1">
                <a:solidFill>
                  <a:schemeClr val="tx1"/>
                </a:solidFill>
                <a:effectLst/>
                <a:latin typeface="Calibri"/>
                <a:cs typeface="Calibri"/>
              </a:rPr>
              <a:t>again</a:t>
            </a:r>
            <a:r>
              <a:rPr lang="nl-BE" sz="1100" b="0" i="0" u="none" strike="noStrike" kern="1200" dirty="0">
                <a:solidFill>
                  <a:schemeClr val="tx1"/>
                </a:solidFill>
                <a:effectLst/>
                <a:latin typeface="Calibri"/>
                <a:cs typeface="Calibri"/>
              </a:rPr>
              <a:t>, </a:t>
            </a:r>
            <a:r>
              <a:rPr lang="nl-BE" sz="1100" b="0" i="0" u="none" strike="noStrike" kern="1200" dirty="0" err="1">
                <a:solidFill>
                  <a:schemeClr val="tx1"/>
                </a:solidFill>
                <a:effectLst/>
                <a:latin typeface="Calibri"/>
                <a:cs typeface="Calibri"/>
              </a:rPr>
              <a:t>criminals</a:t>
            </a:r>
            <a:r>
              <a:rPr lang="nl-BE" sz="1100" b="0" i="0" u="none" strike="noStrike" kern="1200" dirty="0">
                <a:solidFill>
                  <a:schemeClr val="tx1"/>
                </a:solidFill>
                <a:effectLst/>
                <a:latin typeface="Calibri"/>
                <a:cs typeface="Calibri"/>
              </a:rPr>
              <a:t> </a:t>
            </a:r>
            <a:r>
              <a:rPr lang="nl-BE" sz="1100" b="0" i="0" u="none" strike="noStrike" kern="1200" dirty="0" err="1">
                <a:solidFill>
                  <a:schemeClr val="tx1"/>
                </a:solidFill>
                <a:effectLst/>
                <a:latin typeface="Calibri"/>
                <a:cs typeface="Calibri"/>
              </a:rPr>
              <a:t>can</a:t>
            </a:r>
            <a:r>
              <a:rPr lang="nl-BE" sz="1100" b="0" i="0" u="none" strike="noStrike" kern="1200" dirty="0">
                <a:solidFill>
                  <a:schemeClr val="tx1"/>
                </a:solidFill>
                <a:effectLst/>
                <a:latin typeface="Calibri"/>
                <a:cs typeface="Calibri"/>
              </a:rPr>
              <a:t> </a:t>
            </a:r>
            <a:r>
              <a:rPr lang="nl-BE" sz="1100" b="0" i="0" u="none" strike="noStrike" kern="1200" dirty="0" err="1">
                <a:solidFill>
                  <a:schemeClr val="tx1"/>
                </a:solidFill>
                <a:effectLst/>
                <a:latin typeface="Calibri"/>
                <a:cs typeface="Calibri"/>
              </a:rPr>
              <a:t>too</a:t>
            </a:r>
            <a:endParaRPr lang="nl-BE" sz="1100" b="0" i="0" u="none" strike="noStrike" kern="1200" dirty="0">
              <a:solidFill>
                <a:schemeClr val="tx1"/>
              </a:solidFill>
              <a:effectLst/>
              <a:latin typeface="Calibri"/>
              <a:cs typeface="Calibri"/>
            </a:endParaRPr>
          </a:p>
          <a:p>
            <a:pPr marL="628650" lvl="1" indent="-171450">
              <a:buFont typeface="Arial"/>
              <a:buChar char="•"/>
            </a:pPr>
            <a:r>
              <a:rPr lang="nl-BE" sz="1100" b="0" i="0" u="none" strike="noStrike" kern="1200" dirty="0">
                <a:solidFill>
                  <a:schemeClr val="tx1"/>
                </a:solidFill>
                <a:effectLst/>
                <a:latin typeface="Calibri"/>
                <a:cs typeface="Calibri"/>
              </a:rPr>
              <a:t>At home, </a:t>
            </a:r>
            <a:r>
              <a:rPr lang="nl-BE" sz="1100" b="0" i="0" u="none" strike="noStrike" kern="1200" dirty="0" err="1">
                <a:solidFill>
                  <a:schemeClr val="tx1"/>
                </a:solidFill>
                <a:effectLst/>
                <a:latin typeface="Calibri"/>
                <a:cs typeface="Calibri"/>
              </a:rPr>
              <a:t>still</a:t>
            </a:r>
            <a:r>
              <a:rPr lang="nl-BE" sz="1100" b="0" i="0" u="none" strike="noStrike" kern="1200" dirty="0">
                <a:solidFill>
                  <a:schemeClr val="tx1"/>
                </a:solidFill>
                <a:effectLst/>
                <a:latin typeface="Calibri"/>
                <a:cs typeface="Calibri"/>
              </a:rPr>
              <a:t> </a:t>
            </a:r>
            <a:r>
              <a:rPr lang="nl-BE" sz="1100" b="0" i="0" u="none" strike="noStrike" kern="1200" dirty="0" err="1">
                <a:solidFill>
                  <a:schemeClr val="tx1"/>
                </a:solidFill>
                <a:effectLst/>
                <a:latin typeface="Calibri"/>
                <a:cs typeface="Calibri"/>
              </a:rPr>
              <a:t>spending</a:t>
            </a:r>
            <a:r>
              <a:rPr lang="nl-BE" sz="1100" b="0" i="0" u="none" strike="noStrike" kern="1200" dirty="0">
                <a:solidFill>
                  <a:schemeClr val="tx1"/>
                </a:solidFill>
                <a:effectLst/>
                <a:latin typeface="Calibri"/>
                <a:cs typeface="Calibri"/>
              </a:rPr>
              <a:t> plenty of time online?</a:t>
            </a:r>
          </a:p>
          <a:p>
            <a:pPr marL="628650" lvl="1" indent="-171450">
              <a:buFont typeface="Arial"/>
              <a:buChar char="•"/>
            </a:pPr>
            <a:r>
              <a:rPr lang="nl-BE" sz="1100" b="0" i="0" u="none" strike="noStrike" kern="1200" dirty="0" err="1">
                <a:solidFill>
                  <a:schemeClr val="tx1"/>
                </a:solidFill>
                <a:effectLst/>
                <a:latin typeface="Calibri"/>
                <a:cs typeface="Calibri"/>
              </a:rPr>
              <a:t>Children’s</a:t>
            </a:r>
            <a:r>
              <a:rPr lang="nl-BE" sz="1100" b="0" i="0" u="none" strike="noStrike" kern="1200" dirty="0">
                <a:solidFill>
                  <a:schemeClr val="tx1"/>
                </a:solidFill>
                <a:effectLst/>
                <a:latin typeface="Calibri"/>
                <a:cs typeface="Calibri"/>
              </a:rPr>
              <a:t> </a:t>
            </a:r>
            <a:r>
              <a:rPr lang="nl-BE" sz="1100" b="0" i="0" u="none" strike="noStrike" kern="1200" dirty="0" err="1">
                <a:solidFill>
                  <a:schemeClr val="tx1"/>
                </a:solidFill>
                <a:effectLst/>
                <a:latin typeface="Calibri"/>
                <a:cs typeface="Calibri"/>
              </a:rPr>
              <a:t>safety</a:t>
            </a:r>
            <a:r>
              <a:rPr lang="nl-BE" sz="1100" b="0" i="0" u="none" strike="noStrike" kern="1200" dirty="0">
                <a:solidFill>
                  <a:schemeClr val="tx1"/>
                </a:solidFill>
                <a:effectLst/>
                <a:latin typeface="Calibri"/>
                <a:cs typeface="Calibri"/>
              </a:rPr>
              <a:t>, a priority</a:t>
            </a:r>
          </a:p>
          <a:p>
            <a:pPr marL="628650" lvl="1" indent="-171450">
              <a:buFont typeface="Arial"/>
              <a:buChar char="•"/>
            </a:pPr>
            <a:r>
              <a:rPr lang="nl-BE" sz="1100" b="0" i="0" u="none" strike="noStrike" kern="1200" dirty="0">
                <a:solidFill>
                  <a:schemeClr val="tx1"/>
                </a:solidFill>
                <a:effectLst/>
                <a:latin typeface="Calibri"/>
                <a:cs typeface="Calibri"/>
              </a:rPr>
              <a:t>Protect your </a:t>
            </a:r>
            <a:r>
              <a:rPr lang="nl-BE" sz="1100" b="0" i="0" u="none" strike="noStrike" kern="1200" dirty="0" smtClean="0">
                <a:solidFill>
                  <a:schemeClr val="tx1"/>
                </a:solidFill>
                <a:effectLst/>
                <a:latin typeface="Calibri"/>
                <a:cs typeface="Calibri"/>
              </a:rPr>
              <a:t>finances</a:t>
            </a:r>
            <a:endParaRPr lang="nl-BE" sz="1100" b="0" i="0" u="none" strike="noStrike" kern="1200" dirty="0">
              <a:solidFill>
                <a:schemeClr val="tx1"/>
              </a:solidFill>
              <a:effectLst/>
              <a:latin typeface="Calibri"/>
              <a:cs typeface="Calibri"/>
            </a:endParaRPr>
          </a:p>
          <a:p>
            <a:pPr marL="171450" lvl="0" indent="-171450">
              <a:buFont typeface="Arial"/>
              <a:buChar char="•"/>
            </a:pPr>
            <a:r>
              <a:rPr lang="nl-BE" sz="1100" b="0" i="0" u="none" strike="noStrike" kern="1200" dirty="0" err="1">
                <a:solidFill>
                  <a:schemeClr val="tx1"/>
                </a:solidFill>
                <a:effectLst/>
                <a:latin typeface="Calibri"/>
                <a:cs typeface="Calibri"/>
              </a:rPr>
              <a:t>Febelfin</a:t>
            </a:r>
            <a:endParaRPr lang="nl-BE" sz="1100" b="0" i="0" u="none" strike="noStrike" kern="1200" dirty="0">
              <a:solidFill>
                <a:schemeClr val="tx1"/>
              </a:solidFill>
              <a:effectLst/>
              <a:latin typeface="Calibri"/>
              <a:cs typeface="Calibri"/>
            </a:endParaRPr>
          </a:p>
          <a:p>
            <a:pPr marL="171450" lvl="0" indent="-171450">
              <a:buFont typeface="Arial"/>
              <a:buChar char="•"/>
            </a:pPr>
            <a:r>
              <a:rPr lang="nl-BE" sz="1100" b="0" dirty="0">
                <a:solidFill>
                  <a:schemeClr val="tx1"/>
                </a:solidFill>
                <a:latin typeface="Calibri"/>
                <a:cs typeface="Calibri"/>
              </a:rPr>
              <a:t>US </a:t>
            </a:r>
            <a:r>
              <a:rPr lang="nl-BE" sz="1100" b="0" dirty="0" err="1">
                <a:solidFill>
                  <a:schemeClr val="tx1"/>
                </a:solidFill>
                <a:latin typeface="Calibri"/>
                <a:cs typeface="Calibri"/>
              </a:rPr>
              <a:t>Department</a:t>
            </a:r>
            <a:r>
              <a:rPr lang="nl-BE" sz="1100" b="0" dirty="0">
                <a:solidFill>
                  <a:schemeClr val="tx1"/>
                </a:solidFill>
                <a:latin typeface="Calibri"/>
                <a:cs typeface="Calibri"/>
              </a:rPr>
              <a:t> of Homeland Security</a:t>
            </a:r>
          </a:p>
          <a:p>
            <a:pPr marL="171450" lvl="0" indent="-171450">
              <a:buFont typeface="Arial"/>
              <a:buChar char="•"/>
            </a:pPr>
            <a:r>
              <a:rPr lang="nl-BE" sz="1100" b="0" dirty="0">
                <a:solidFill>
                  <a:schemeClr val="tx1"/>
                </a:solidFill>
                <a:latin typeface="Calibri"/>
                <a:cs typeface="Calibri"/>
              </a:rPr>
              <a:t>NVISO: : </a:t>
            </a:r>
            <a:r>
              <a:rPr lang="nl-BE" sz="1100" b="0" dirty="0" err="1">
                <a:solidFill>
                  <a:schemeClr val="tx1"/>
                </a:solidFill>
                <a:latin typeface="Calibri"/>
                <a:cs typeface="Calibri"/>
                <a:hlinkClick r:id="rId8"/>
              </a:rPr>
              <a:t>to</a:t>
            </a:r>
            <a:r>
              <a:rPr lang="nl-BE" sz="1100" b="0" dirty="0">
                <a:solidFill>
                  <a:schemeClr val="tx1"/>
                </a:solidFill>
                <a:latin typeface="Calibri"/>
                <a:cs typeface="Calibri"/>
                <a:hlinkClick r:id="rId8"/>
              </a:rPr>
              <a:t> Zoom or </a:t>
            </a:r>
            <a:r>
              <a:rPr lang="nl-BE" sz="1100" b="0" dirty="0" err="1">
                <a:solidFill>
                  <a:schemeClr val="tx1"/>
                </a:solidFill>
                <a:latin typeface="Calibri"/>
                <a:cs typeface="Calibri"/>
                <a:hlinkClick r:id="rId8"/>
              </a:rPr>
              <a:t>not</a:t>
            </a:r>
            <a:r>
              <a:rPr lang="nl-BE" sz="1100" b="0" dirty="0">
                <a:solidFill>
                  <a:schemeClr val="tx1"/>
                </a:solidFill>
                <a:latin typeface="Calibri"/>
                <a:cs typeface="Calibri"/>
                <a:hlinkClick r:id="rId8"/>
              </a:rPr>
              <a:t> </a:t>
            </a:r>
            <a:r>
              <a:rPr lang="nl-BE" sz="1100" b="0" dirty="0" err="1">
                <a:solidFill>
                  <a:schemeClr val="tx1"/>
                </a:solidFill>
                <a:latin typeface="Calibri"/>
                <a:cs typeface="Calibri"/>
                <a:hlinkClick r:id="rId8"/>
              </a:rPr>
              <a:t>to</a:t>
            </a:r>
            <a:r>
              <a:rPr lang="nl-BE" sz="1100" b="0" dirty="0">
                <a:solidFill>
                  <a:schemeClr val="tx1"/>
                </a:solidFill>
                <a:latin typeface="Calibri"/>
                <a:cs typeface="Calibri"/>
                <a:hlinkClick r:id="rId8"/>
              </a:rPr>
              <a:t> Zoom </a:t>
            </a:r>
            <a:endParaRPr lang="nl-BE" sz="1100" b="0" dirty="0">
              <a:solidFill>
                <a:schemeClr val="tx1"/>
              </a:solidFill>
              <a:latin typeface="Calibri"/>
              <a:cs typeface="Calibri"/>
            </a:endParaRPr>
          </a:p>
          <a:p>
            <a:pPr marL="171450" marR="0" lvl="0" indent="-171450" algn="l" defTabSz="914400" rtl="0" eaLnBrk="0" fontAlgn="base" latinLnBrk="0" hangingPunct="0">
              <a:lnSpc>
                <a:spcPct val="100000"/>
              </a:lnSpc>
              <a:spcBef>
                <a:spcPct val="30000"/>
              </a:spcBef>
              <a:spcAft>
                <a:spcPct val="0"/>
              </a:spcAft>
              <a:buClrTx/>
              <a:buSzTx/>
              <a:buFont typeface="Arial"/>
              <a:buChar char="•"/>
              <a:tabLst/>
              <a:defRPr/>
            </a:pPr>
            <a:r>
              <a:rPr lang="nl-BE" sz="1100" b="0" dirty="0">
                <a:solidFill>
                  <a:schemeClr val="tx1"/>
                </a:solidFill>
                <a:latin typeface="Calibri"/>
                <a:cs typeface="Calibri"/>
              </a:rPr>
              <a:t>SANS: </a:t>
            </a:r>
            <a:r>
              <a:rPr lang="nl-BE" sz="1100" b="0" dirty="0" err="1">
                <a:solidFill>
                  <a:schemeClr val="tx1"/>
                </a:solidFill>
                <a:latin typeface="Calibri"/>
                <a:cs typeface="Calibri"/>
                <a:hlinkClick r:id="rId9"/>
              </a:rPr>
              <a:t>work</a:t>
            </a:r>
            <a:r>
              <a:rPr lang="nl-BE" sz="1100" b="0" dirty="0">
                <a:solidFill>
                  <a:schemeClr val="tx1"/>
                </a:solidFill>
                <a:latin typeface="Calibri"/>
                <a:cs typeface="Calibri"/>
                <a:hlinkClick r:id="rId9"/>
              </a:rPr>
              <a:t> </a:t>
            </a:r>
            <a:r>
              <a:rPr lang="nl-BE" sz="1100" b="0" dirty="0" err="1">
                <a:solidFill>
                  <a:schemeClr val="tx1"/>
                </a:solidFill>
                <a:latin typeface="Calibri"/>
                <a:cs typeface="Calibri"/>
                <a:hlinkClick r:id="rId9"/>
              </a:rPr>
              <a:t>from</a:t>
            </a:r>
            <a:r>
              <a:rPr lang="nl-BE" sz="1100" b="0" dirty="0">
                <a:solidFill>
                  <a:schemeClr val="tx1"/>
                </a:solidFill>
                <a:latin typeface="Calibri"/>
                <a:cs typeface="Calibri"/>
                <a:hlinkClick r:id="rId9"/>
              </a:rPr>
              <a:t> home </a:t>
            </a:r>
            <a:r>
              <a:rPr lang="nl-BE" sz="1100" b="0" dirty="0" err="1">
                <a:solidFill>
                  <a:schemeClr val="tx1"/>
                </a:solidFill>
                <a:latin typeface="Calibri"/>
                <a:cs typeface="Calibri"/>
                <a:hlinkClick r:id="rId9"/>
              </a:rPr>
              <a:t>deployment</a:t>
            </a:r>
            <a:r>
              <a:rPr lang="nl-BE" sz="1100" b="0" dirty="0">
                <a:solidFill>
                  <a:schemeClr val="tx1"/>
                </a:solidFill>
                <a:latin typeface="Calibri"/>
                <a:cs typeface="Calibri"/>
                <a:hlinkClick r:id="rId9"/>
              </a:rPr>
              <a:t> kit</a:t>
            </a:r>
            <a:endParaRPr lang="x-none" sz="1100" dirty="0">
              <a:latin typeface="Calibri"/>
              <a:cs typeface="Calibri"/>
            </a:endParaRPr>
          </a:p>
          <a:p>
            <a:pPr marL="171450" lvl="0" indent="-171450">
              <a:buFont typeface="Arial"/>
              <a:buChar char="•"/>
            </a:pPr>
            <a:endParaRPr lang="nl-BE" b="0" dirty="0">
              <a:solidFill>
                <a:srgbClr val="404040"/>
              </a:solidFill>
            </a:endParaRPr>
          </a:p>
          <a:p>
            <a:pPr marL="171450" lvl="0" indent="-171450">
              <a:buFont typeface="Arial"/>
              <a:buChar char="•"/>
            </a:pPr>
            <a:endParaRPr lang="nl-BE" sz="1200" b="0" i="0" u="none" strike="noStrike" kern="1200" dirty="0">
              <a:solidFill>
                <a:schemeClr val="tx1"/>
              </a:solidFill>
              <a:effectLst/>
              <a:latin typeface="+mn-lt"/>
              <a:ea typeface="+mn-ea"/>
              <a:cs typeface="+mn-cs"/>
            </a:endParaRPr>
          </a:p>
          <a:p>
            <a:pPr marL="628650" lvl="1" indent="-171450">
              <a:buFont typeface="Arial"/>
              <a:buChar char="•"/>
            </a:pPr>
            <a:endParaRPr lang="nl-BE" sz="1200" b="0" i="0" u="none" strike="noStrike" kern="1200" dirty="0">
              <a:solidFill>
                <a:schemeClr val="tx1"/>
              </a:solidFill>
              <a:effectLst/>
              <a:latin typeface="+mn-lt"/>
              <a:ea typeface="+mn-ea"/>
              <a:cs typeface="+mn-cs"/>
            </a:endParaRPr>
          </a:p>
          <a:p>
            <a:pPr marL="628650" lvl="1" indent="-171450">
              <a:buFont typeface="Arial"/>
              <a:buChar char="•"/>
            </a:pPr>
            <a:endParaRPr lang="nl-NL" sz="1200" b="0" i="0" u="none" strike="noStrike" kern="1200" dirty="0">
              <a:solidFill>
                <a:schemeClr val="tx1"/>
              </a:solidFill>
              <a:effectLst/>
              <a:latin typeface="+mn-lt"/>
              <a:ea typeface="+mn-ea"/>
              <a:cs typeface="+mn-cs"/>
            </a:endParaRPr>
          </a:p>
          <a:p>
            <a:pPr marL="171450" marR="0" lvl="0" indent="-171450" algn="l" defTabSz="914400" rtl="0" eaLnBrk="0" fontAlgn="base" latinLnBrk="0" hangingPunct="0">
              <a:lnSpc>
                <a:spcPct val="100000"/>
              </a:lnSpc>
              <a:spcBef>
                <a:spcPct val="30000"/>
              </a:spcBef>
              <a:spcAft>
                <a:spcPts val="600"/>
              </a:spcAft>
              <a:buClrTx/>
              <a:buSzTx/>
              <a:buFont typeface="Arial"/>
              <a:buChar char="•"/>
              <a:tabLst/>
              <a:defRPr/>
            </a:pPr>
            <a:endParaRPr lang="nl-BE" b="0" dirty="0">
              <a:solidFill>
                <a:srgbClr val="404040"/>
              </a:solidFill>
            </a:endParaRPr>
          </a:p>
          <a:p>
            <a:pPr>
              <a:spcAft>
                <a:spcPts val="600"/>
              </a:spcAft>
              <a:buFontTx/>
              <a:buChar char="-"/>
            </a:pPr>
            <a:endParaRPr lang="nl-BE" b="0" dirty="0">
              <a:solidFill>
                <a:srgbClr val="404040"/>
              </a:solidFill>
              <a:latin typeface="Avenir Heavy"/>
              <a:cs typeface="Avenir Heavy"/>
            </a:endParaRPr>
          </a:p>
          <a:p>
            <a:endParaRPr lang="nl-BE" noProof="0" dirty="0"/>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pPr>
                <a:defRPr/>
              </a:pPr>
              <a:t>17</a:t>
            </a:fld>
            <a:endParaRPr lang="en-GB"/>
          </a:p>
        </p:txBody>
      </p:sp>
    </p:spTree>
    <p:extLst>
      <p:ext uri="{BB962C8B-B14F-4D97-AF65-F5344CB8AC3E}">
        <p14:creationId xmlns:p14="http://schemas.microsoft.com/office/powerpoint/2010/main" val="8587736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nl-BE" sz="1200" noProof="0" dirty="0">
                <a:latin typeface="Calibri"/>
                <a:cs typeface="Calibri"/>
              </a:rPr>
              <a:t>Bedankt voor je aandacht</a:t>
            </a:r>
            <a:r>
              <a:rPr lang="nl-BE" sz="1200" baseline="0" noProof="0" dirty="0">
                <a:latin typeface="Calibri"/>
                <a:cs typeface="Calibri"/>
              </a:rPr>
              <a:t>!</a:t>
            </a:r>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solidFill>
                  <a:prstClr val="black"/>
                </a:solidFill>
              </a:rPr>
              <a:pPr>
                <a:defRPr/>
              </a:pPr>
              <a:t>18</a:t>
            </a:fld>
            <a:endParaRPr lang="en-GB">
              <a:solidFill>
                <a:prstClr val="black"/>
              </a:solidFill>
            </a:endParaRPr>
          </a:p>
        </p:txBody>
      </p:sp>
    </p:spTree>
    <p:extLst>
      <p:ext uri="{BB962C8B-B14F-4D97-AF65-F5344CB8AC3E}">
        <p14:creationId xmlns:p14="http://schemas.microsoft.com/office/powerpoint/2010/main" val="20300607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681038" y="4783138"/>
            <a:ext cx="5446712" cy="5157787"/>
          </a:xfrm>
        </p:spPr>
        <p:txBody>
          <a:bodyPr/>
          <a:lstStyle/>
          <a:p>
            <a:endParaRPr lang="nl-BE" noProof="0" dirty="0"/>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pPr>
                <a:defRPr/>
              </a:pPr>
              <a:t>2</a:t>
            </a:fld>
            <a:endParaRPr lang="en-GB"/>
          </a:p>
        </p:txBody>
      </p:sp>
    </p:spTree>
    <p:extLst>
      <p:ext uri="{BB962C8B-B14F-4D97-AF65-F5344CB8AC3E}">
        <p14:creationId xmlns:p14="http://schemas.microsoft.com/office/powerpoint/2010/main" val="13737467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nl-BE" sz="1200" b="0" kern="1200" noProof="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pPr>
                <a:defRPr/>
              </a:pPr>
              <a:t>3</a:t>
            </a:fld>
            <a:endParaRPr lang="en-GB"/>
          </a:p>
        </p:txBody>
      </p:sp>
    </p:spTree>
    <p:extLst>
      <p:ext uri="{BB962C8B-B14F-4D97-AF65-F5344CB8AC3E}">
        <p14:creationId xmlns:p14="http://schemas.microsoft.com/office/powerpoint/2010/main" val="3500429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nl-BE" sz="1200" b="0" kern="1200" noProof="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pPr>
                <a:defRPr/>
              </a:pPr>
              <a:t>4</a:t>
            </a:fld>
            <a:endParaRPr lang="en-GB"/>
          </a:p>
        </p:txBody>
      </p:sp>
    </p:spTree>
    <p:extLst>
      <p:ext uri="{BB962C8B-B14F-4D97-AF65-F5344CB8AC3E}">
        <p14:creationId xmlns:p14="http://schemas.microsoft.com/office/powerpoint/2010/main" val="3500429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681038" y="4783138"/>
            <a:ext cx="5446712" cy="4905979"/>
          </a:xfrm>
        </p:spPr>
        <p:txBody>
          <a:bodyPr numCol="2" spcCol="180000">
            <a:normAutofit fontScale="92500"/>
          </a:bodyPr>
          <a:lstStyle/>
          <a:p>
            <a:r>
              <a:rPr lang="nl-BE" i="1" noProof="0" dirty="0"/>
              <a:t>(</a:t>
            </a:r>
            <a:r>
              <a:rPr lang="nl-BE" sz="800" i="1" noProof="0" dirty="0"/>
              <a:t>Bronnen: www.safeonweb.be, Vrije Universiteit Brussel, BNP Paribas Fortis, </a:t>
            </a:r>
            <a:r>
              <a:rPr lang="nl-BE" sz="800" i="1" kern="1200" dirty="0">
                <a:solidFill>
                  <a:schemeClr val="tx1"/>
                </a:solidFill>
                <a:effectLst/>
              </a:rPr>
              <a:t>US </a:t>
            </a:r>
            <a:r>
              <a:rPr lang="nl-BE" sz="800" i="1" kern="1200" dirty="0" err="1">
                <a:solidFill>
                  <a:schemeClr val="tx1"/>
                </a:solidFill>
                <a:effectLst/>
              </a:rPr>
              <a:t>Department</a:t>
            </a:r>
            <a:r>
              <a:rPr lang="nl-BE" sz="800" i="1" kern="1200" dirty="0">
                <a:solidFill>
                  <a:schemeClr val="tx1"/>
                </a:solidFill>
                <a:effectLst/>
              </a:rPr>
              <a:t> of Homeland Security</a:t>
            </a:r>
            <a:r>
              <a:rPr lang="nl-BE" sz="800" i="1" noProof="0" dirty="0"/>
              <a:t>)</a:t>
            </a:r>
          </a:p>
          <a:p>
            <a:endParaRPr lang="nl-BE" noProof="0" dirty="0"/>
          </a:p>
          <a:p>
            <a:pPr marL="0" marR="0" lvl="0" indent="0" algn="l" defTabSz="914400" rtl="0" eaLnBrk="0" fontAlgn="base" latinLnBrk="0" hangingPunct="0">
              <a:spcBef>
                <a:spcPct val="30000"/>
              </a:spcBef>
              <a:spcAft>
                <a:spcPct val="0"/>
              </a:spcAft>
              <a:buClrTx/>
              <a:buSzTx/>
              <a:buFontTx/>
              <a:buNone/>
              <a:tabLst/>
              <a:defRPr/>
            </a:pPr>
            <a:r>
              <a:rPr lang="nl-NL" sz="900" b="0" kern="1200" dirty="0">
                <a:solidFill>
                  <a:schemeClr val="tx1"/>
                </a:solidFill>
                <a:effectLst/>
              </a:rPr>
              <a:t>We gebruiken iedere dag internet via onze smartphone, tablet, pc maar ook steeds meer met ‘slimme’ apparaten zoals camera's, tv en </a:t>
            </a:r>
            <a:r>
              <a:rPr lang="nl-NL" sz="900" b="0" kern="1200" dirty="0" err="1">
                <a:solidFill>
                  <a:schemeClr val="tx1"/>
                </a:solidFill>
                <a:effectLst/>
              </a:rPr>
              <a:t>domotica</a:t>
            </a:r>
            <a:r>
              <a:rPr lang="nl-NL" sz="900" b="0" kern="1200" dirty="0">
                <a:solidFill>
                  <a:schemeClr val="tx1"/>
                </a:solidFill>
                <a:effectLst/>
              </a:rPr>
              <a:t>-oplossingen. Maar deze afhankelijkheid brengt risico’s met zich mee. Hoe bescherm ik mijn thuisnetwerk tegen ongewenste gebruikers? </a:t>
            </a:r>
            <a:endParaRPr lang="nl-BE" sz="900" noProof="0" dirty="0"/>
          </a:p>
          <a:p>
            <a:r>
              <a:rPr lang="nl-BE" sz="900" noProof="0" dirty="0"/>
              <a:t>Een goed beveiligd netwerk betekent</a:t>
            </a:r>
            <a:r>
              <a:rPr lang="nl-BE" sz="900" noProof="0" dirty="0" smtClean="0"/>
              <a:t>:</a:t>
            </a:r>
            <a:endParaRPr lang="nl-BE" sz="900" noProof="0" dirty="0"/>
          </a:p>
          <a:p>
            <a:pPr marL="171450" indent="-171450">
              <a:buFont typeface="Arial"/>
              <a:buChar char="•"/>
            </a:pPr>
            <a:r>
              <a:rPr lang="nl-BE" sz="900" noProof="0" dirty="0"/>
              <a:t>Installeer een </a:t>
            </a:r>
            <a:r>
              <a:rPr lang="nl-NL" sz="900" b="1" i="0" u="none" strike="noStrike" kern="1200" dirty="0">
                <a:solidFill>
                  <a:schemeClr val="tx1"/>
                </a:solidFill>
                <a:effectLst/>
              </a:rPr>
              <a:t>Virtual Private Network</a:t>
            </a:r>
            <a:r>
              <a:rPr lang="nl-NL" sz="900" b="0" i="0" u="none" strike="noStrike" kern="1200" dirty="0">
                <a:solidFill>
                  <a:schemeClr val="tx1"/>
                </a:solidFill>
                <a:effectLst/>
              </a:rPr>
              <a:t> (VPN). Dit is je persoonlijke </a:t>
            </a:r>
            <a:r>
              <a:rPr lang="nl-NL" sz="900" b="1" i="0" u="none" strike="noStrike" kern="1200" dirty="0">
                <a:solidFill>
                  <a:schemeClr val="tx1"/>
                </a:solidFill>
                <a:effectLst/>
              </a:rPr>
              <a:t>beveiligde tunnel door het wifinetwerk</a:t>
            </a:r>
            <a:r>
              <a:rPr lang="nl-NL" sz="900" b="0" i="0" u="none" strike="noStrike" kern="1200" dirty="0">
                <a:solidFill>
                  <a:schemeClr val="tx1"/>
                </a:solidFill>
                <a:effectLst/>
              </a:rPr>
              <a:t>. Alle communicatie verloopt door een versleutelde virtuele tunnel, die vermijdt dat cybercriminelen leesbare communicatie kunnen onderscheppen en zo de informatie kunnen bemachtigen. Vele werkgevers voorzien een betrouwbare VPN verbinding voor hun werknemers zodat die veilig toegang kunnen krijgen tot het professionele netwerk. Is dat niet het geval, dan kan je zelf online gratis of betalend VPN diensten installeren. Verschillende virusscanners bieden bv. VPN aan. </a:t>
            </a:r>
          </a:p>
          <a:p>
            <a:pPr marL="171450" marR="0" lvl="0" indent="-171450" algn="l" defTabSz="914400" rtl="0" eaLnBrk="0" fontAlgn="base" latinLnBrk="0" hangingPunct="0">
              <a:spcBef>
                <a:spcPct val="30000"/>
              </a:spcBef>
              <a:spcAft>
                <a:spcPct val="0"/>
              </a:spcAft>
              <a:buClrTx/>
              <a:buSzTx/>
              <a:buFont typeface="Arial"/>
              <a:buChar char="•"/>
              <a:tabLst/>
              <a:defRPr/>
            </a:pPr>
            <a:r>
              <a:rPr lang="nl-NL" sz="900" kern="1200" dirty="0">
                <a:solidFill>
                  <a:schemeClr val="tx1"/>
                </a:solidFill>
                <a:effectLst/>
              </a:rPr>
              <a:t>Verander de standaardwachtwoorden van</a:t>
            </a:r>
            <a:r>
              <a:rPr lang="nl-NL" sz="900" b="1" u="none" kern="1200" dirty="0">
                <a:solidFill>
                  <a:schemeClr val="tx1"/>
                </a:solidFill>
                <a:effectLst/>
              </a:rPr>
              <a:t> al</a:t>
            </a:r>
            <a:r>
              <a:rPr lang="nl-NL" sz="900" kern="1200" dirty="0">
                <a:solidFill>
                  <a:schemeClr val="tx1"/>
                </a:solidFill>
                <a:effectLst/>
              </a:rPr>
              <a:t> je apparaten die op je thuisnetwerk zijn aangesloten. Dat kunnen onder meer computers, smartphones, tablets, printers zijn, maar ook bijvoorbeeld camera’s en netwerksystemen die al deze apparaten eenvoudig met elkaar via jouw thuisnetwerk verbinden. ‘</a:t>
            </a:r>
            <a:r>
              <a:rPr lang="nl-NL" sz="900" kern="1200" dirty="0" err="1">
                <a:solidFill>
                  <a:schemeClr val="tx1"/>
                </a:solidFill>
                <a:effectLst/>
              </a:rPr>
              <a:t>Admin</a:t>
            </a:r>
            <a:r>
              <a:rPr lang="nl-NL" sz="900" kern="1200" dirty="0">
                <a:solidFill>
                  <a:schemeClr val="tx1"/>
                </a:solidFill>
                <a:effectLst/>
              </a:rPr>
              <a:t>’ en ‘password’ zijn voorbeelden van zwakke standaardwachtwoorden, die helaas nog vaak worden gebruikt. </a:t>
            </a:r>
            <a:r>
              <a:rPr lang="nl-BE" sz="900" b="0" dirty="0"/>
              <a:t>Hoe maak je sterke wachtwoorden: zie module ‘Wachtwoorden’ in deze Cyber Security Kit</a:t>
            </a:r>
            <a:r>
              <a:rPr lang="nl-BE" sz="900" b="0" dirty="0" smtClean="0"/>
              <a:t>.</a:t>
            </a:r>
            <a:endParaRPr lang="nl-BE" sz="900" b="0" dirty="0">
              <a:solidFill>
                <a:srgbClr val="404040"/>
              </a:solidFill>
            </a:endParaRPr>
          </a:p>
          <a:p>
            <a:pPr marL="171450" indent="-171450">
              <a:buFont typeface="Arial"/>
              <a:buChar char="•"/>
            </a:pPr>
            <a:r>
              <a:rPr lang="nl-NL" sz="900" b="0" i="0" u="none" strike="noStrike" kern="1200" dirty="0">
                <a:solidFill>
                  <a:schemeClr val="tx1"/>
                </a:solidFill>
                <a:effectLst/>
              </a:rPr>
              <a:t>Beveilig je router goed: </a:t>
            </a:r>
            <a:r>
              <a:rPr lang="nl-NL" sz="900" b="1" i="0" u="none" strike="noStrike" kern="1200" dirty="0">
                <a:solidFill>
                  <a:schemeClr val="tx1"/>
                </a:solidFill>
                <a:effectLst/>
              </a:rPr>
              <a:t>De router is de poort tussen het internet en je thuisnetwerk: beveilig hem goed. </a:t>
            </a:r>
            <a:endParaRPr lang="nl-NL" sz="900" b="1" i="0" u="none" strike="noStrike" kern="1200" dirty="0" smtClean="0">
              <a:solidFill>
                <a:schemeClr val="tx1"/>
              </a:solidFill>
              <a:effectLst/>
            </a:endParaRPr>
          </a:p>
          <a:p>
            <a:pPr marL="171450" indent="-171450">
              <a:buFont typeface="Arial"/>
              <a:buChar char="•"/>
            </a:pPr>
            <a:r>
              <a:rPr lang="nl-NL" sz="900" b="1" i="0" u="none" strike="noStrike" kern="1200" dirty="0" smtClean="0">
                <a:solidFill>
                  <a:schemeClr val="tx1"/>
                </a:solidFill>
                <a:effectLst/>
              </a:rPr>
              <a:t>Wijzig </a:t>
            </a:r>
            <a:r>
              <a:rPr lang="nl-NL" sz="900" b="1" i="0" u="none" strike="noStrike" kern="1200" dirty="0">
                <a:solidFill>
                  <a:schemeClr val="tx1"/>
                </a:solidFill>
                <a:effectLst/>
              </a:rPr>
              <a:t>de netwerknaam van je home </a:t>
            </a:r>
            <a:r>
              <a:rPr lang="nl-NL" sz="900" b="1" i="0" u="none" strike="noStrike" kern="1200" dirty="0" err="1">
                <a:solidFill>
                  <a:schemeClr val="tx1"/>
                </a:solidFill>
                <a:effectLst/>
              </a:rPr>
              <a:t>WiFi</a:t>
            </a:r>
            <a:r>
              <a:rPr lang="nl-NL" sz="900" b="1" i="0" u="none" strike="noStrike" kern="1200" dirty="0">
                <a:solidFill>
                  <a:schemeClr val="tx1"/>
                </a:solidFill>
                <a:effectLst/>
              </a:rPr>
              <a:t>(SSID)</a:t>
            </a:r>
            <a:r>
              <a:rPr lang="nl-NL" sz="900" b="0" i="0" u="none" strike="noStrike" kern="1200" dirty="0">
                <a:solidFill>
                  <a:schemeClr val="tx1"/>
                </a:solidFill>
                <a:effectLst/>
              </a:rPr>
              <a:t> en verwerk er geen evidente elementen in zoals je adres. Een cybercrimineel kan dan vanop de openbare weg zien welk netwerk bij welk huis hoort.  Soms is de producent van je apparaten ook verwerkt in de netwerknaam, ook zo zet je voor hackers de deur </a:t>
            </a:r>
            <a:r>
              <a:rPr lang="nl-NL" sz="900" b="0" i="0" u="none" strike="noStrike" kern="1200" dirty="0" smtClean="0">
                <a:solidFill>
                  <a:schemeClr val="tx1"/>
                </a:solidFill>
                <a:effectLst/>
              </a:rPr>
              <a:t>open.</a:t>
            </a:r>
            <a:endParaRPr lang="en-US" sz="900" dirty="0"/>
          </a:p>
          <a:p>
            <a:pPr marL="171450" indent="-171450">
              <a:buFont typeface="Arial"/>
              <a:buChar char="•"/>
            </a:pPr>
            <a:r>
              <a:rPr lang="nl-NL" sz="900" b="1" i="0" u="none" strike="noStrike" kern="1200" dirty="0" smtClean="0">
                <a:solidFill>
                  <a:schemeClr val="tx1"/>
                </a:solidFill>
                <a:effectLst/>
              </a:rPr>
              <a:t>Wijzig </a:t>
            </a:r>
            <a:r>
              <a:rPr lang="nl-NL" sz="900" b="1" i="0" u="none" strike="noStrike" kern="1200" dirty="0">
                <a:solidFill>
                  <a:schemeClr val="tx1"/>
                </a:solidFill>
                <a:effectLst/>
              </a:rPr>
              <a:t>je netwerkwachtwoorden</a:t>
            </a:r>
            <a:r>
              <a:rPr lang="nl-NL" sz="900" b="0" i="0" u="none" strike="noStrike" kern="1200" dirty="0">
                <a:solidFill>
                  <a:schemeClr val="tx1"/>
                </a:solidFill>
                <a:effectLst/>
              </a:rPr>
              <a:t> (inclusief het wachtwoord dat op je router staat)</a:t>
            </a:r>
            <a:r>
              <a:rPr lang="nl-NL" sz="900" b="0" i="0" u="none" strike="noStrike" kern="1200" dirty="0" smtClean="0">
                <a:solidFill>
                  <a:schemeClr val="tx1"/>
                </a:solidFill>
                <a:effectLst/>
              </a:rPr>
              <a:t>.</a:t>
            </a:r>
          </a:p>
          <a:p>
            <a:pPr marL="171450" indent="-171450">
              <a:buFont typeface="Arial"/>
              <a:buChar char="•"/>
            </a:pPr>
            <a:r>
              <a:rPr lang="nl-NL" sz="900" b="1" i="0" u="none" strike="noStrike" kern="1200" dirty="0" smtClean="0">
                <a:solidFill>
                  <a:schemeClr val="tx1"/>
                </a:solidFill>
                <a:effectLst/>
              </a:rPr>
              <a:t>Gebruik </a:t>
            </a:r>
            <a:r>
              <a:rPr lang="nl-NL" sz="900" b="1" i="0" u="none" strike="noStrike" kern="1200" dirty="0">
                <a:solidFill>
                  <a:schemeClr val="tx1"/>
                </a:solidFill>
                <a:effectLst/>
              </a:rPr>
              <a:t>WPA2 beveiliging</a:t>
            </a:r>
            <a:r>
              <a:rPr lang="nl-NL" sz="900" b="0" i="0" u="none" strike="noStrike" kern="1200" dirty="0">
                <a:solidFill>
                  <a:schemeClr val="tx1"/>
                </a:solidFill>
                <a:effectLst/>
              </a:rPr>
              <a:t>. Je router heeft waarschijnlijk de mogelijkheid om WPA3, WPA2, WPA of WEP </a:t>
            </a:r>
            <a:r>
              <a:rPr lang="nl-NL" sz="900" b="1" i="0" u="none" strike="noStrike" kern="1200" dirty="0">
                <a:solidFill>
                  <a:schemeClr val="tx1"/>
                </a:solidFill>
                <a:effectLst/>
              </a:rPr>
              <a:t>versleuteling</a:t>
            </a:r>
            <a:r>
              <a:rPr lang="nl-NL" sz="900" b="0" i="0" u="none" strike="noStrike" kern="1200" dirty="0">
                <a:solidFill>
                  <a:schemeClr val="tx1"/>
                </a:solidFill>
                <a:effectLst/>
              </a:rPr>
              <a:t> in te stellen. Kies het veilige WPA2 of WPA3 (</a:t>
            </a:r>
            <a:r>
              <a:rPr lang="nl-NL" sz="900" b="1" i="0" u="none" strike="noStrike" kern="1200" dirty="0" err="1">
                <a:solidFill>
                  <a:schemeClr val="tx1"/>
                </a:solidFill>
                <a:effectLst/>
              </a:rPr>
              <a:t>W</a:t>
            </a:r>
            <a:r>
              <a:rPr lang="nl-NL" sz="900" b="0" i="0" u="none" strike="noStrike" kern="1200" dirty="0" err="1">
                <a:solidFill>
                  <a:schemeClr val="tx1"/>
                </a:solidFill>
                <a:effectLst/>
              </a:rPr>
              <a:t>iFi</a:t>
            </a:r>
            <a:r>
              <a:rPr lang="nl-NL" sz="900" b="0" i="0" u="none" strike="noStrike" kern="1200" dirty="0">
                <a:solidFill>
                  <a:schemeClr val="tx1"/>
                </a:solidFill>
                <a:effectLst/>
              </a:rPr>
              <a:t> </a:t>
            </a:r>
            <a:r>
              <a:rPr lang="nl-NL" sz="900" b="1" i="0" u="none" strike="noStrike" kern="1200" dirty="0" err="1">
                <a:solidFill>
                  <a:schemeClr val="tx1"/>
                </a:solidFill>
                <a:effectLst/>
              </a:rPr>
              <a:t>P</a:t>
            </a:r>
            <a:r>
              <a:rPr lang="nl-NL" sz="900" b="0" i="0" u="none" strike="noStrike" kern="1200" dirty="0" err="1">
                <a:solidFill>
                  <a:schemeClr val="tx1"/>
                </a:solidFill>
                <a:effectLst/>
              </a:rPr>
              <a:t>rotected</a:t>
            </a:r>
            <a:r>
              <a:rPr lang="nl-NL" sz="900" b="0" i="0" u="none" strike="noStrike" kern="1200" dirty="0">
                <a:solidFill>
                  <a:schemeClr val="tx1"/>
                </a:solidFill>
                <a:effectLst/>
              </a:rPr>
              <a:t> </a:t>
            </a:r>
            <a:r>
              <a:rPr lang="nl-NL" sz="900" b="1" i="0" u="none" strike="noStrike" kern="1200" dirty="0">
                <a:solidFill>
                  <a:schemeClr val="tx1"/>
                </a:solidFill>
                <a:effectLst/>
              </a:rPr>
              <a:t>A</a:t>
            </a:r>
            <a:r>
              <a:rPr lang="nl-NL" sz="900" b="0" i="0" u="none" strike="noStrike" kern="1200" dirty="0">
                <a:solidFill>
                  <a:schemeClr val="tx1"/>
                </a:solidFill>
                <a:effectLst/>
              </a:rPr>
              <a:t>ccess) en stel dit onmiddellijk in met een sterk en lang wachtwoord als dit nog niet gebeurd is. Zo ben je er zeker van dat </a:t>
            </a:r>
            <a:r>
              <a:rPr lang="nl-NL" sz="900" b="1" i="0" u="none" strike="noStrike" kern="1200" dirty="0">
                <a:solidFill>
                  <a:schemeClr val="tx1"/>
                </a:solidFill>
                <a:effectLst/>
              </a:rPr>
              <a:t>alleen mensen die je vertrouwt verbinding kunnen maken</a:t>
            </a:r>
            <a:r>
              <a:rPr lang="nl-NL" sz="900" b="0" i="0" u="none" strike="noStrike" kern="1200" dirty="0">
                <a:solidFill>
                  <a:schemeClr val="tx1"/>
                </a:solidFill>
                <a:effectLst/>
              </a:rPr>
              <a:t> met je thuisnetwerk. Want je bent dan verplicht om een wachtwoord in te voeren. Bovendien zijn alle online activiteiten dan </a:t>
            </a:r>
            <a:r>
              <a:rPr lang="nl-NL" sz="900" b="0" i="0" u="none" strike="noStrike" kern="1200" dirty="0" smtClean="0">
                <a:solidFill>
                  <a:schemeClr val="tx1"/>
                </a:solidFill>
                <a:effectLst/>
              </a:rPr>
              <a:t>versleuteld.</a:t>
            </a:r>
          </a:p>
          <a:p>
            <a:pPr marL="171450" indent="-171450">
              <a:buFont typeface="Arial"/>
              <a:buChar char="•"/>
            </a:pPr>
            <a:r>
              <a:rPr lang="nl-NL" sz="900" b="1" i="0" u="none" strike="noStrike" kern="1200" dirty="0" smtClean="0">
                <a:solidFill>
                  <a:schemeClr val="tx1"/>
                </a:solidFill>
                <a:effectLst/>
              </a:rPr>
              <a:t>Update </a:t>
            </a:r>
            <a:r>
              <a:rPr lang="nl-NL" sz="900" b="1" i="0" u="none" strike="noStrike" kern="1200" dirty="0">
                <a:solidFill>
                  <a:schemeClr val="tx1"/>
                </a:solidFill>
                <a:effectLst/>
              </a:rPr>
              <a:t>alle apparatuur. </a:t>
            </a:r>
            <a:r>
              <a:rPr lang="nl-NL" sz="900" b="0" i="0" u="none" strike="noStrike" kern="1200" dirty="0">
                <a:solidFill>
                  <a:schemeClr val="tx1"/>
                </a:solidFill>
                <a:effectLst/>
              </a:rPr>
              <a:t>Je router is ook een computer en krijg ook updates net zoals je computer. Zorg dat de laatste updates geïnstalleerd zijn op je  router en andere netwerkapparatuur. </a:t>
            </a:r>
          </a:p>
          <a:p>
            <a:pPr marL="0" indent="0">
              <a:buFontTx/>
              <a:buNone/>
            </a:pPr>
            <a:r>
              <a:rPr lang="nl-NL" sz="900" b="0" i="0" u="none" strike="noStrike" kern="1200" dirty="0">
                <a:solidFill>
                  <a:schemeClr val="tx1"/>
                </a:solidFill>
                <a:effectLst/>
              </a:rPr>
              <a:t> </a:t>
            </a:r>
          </a:p>
          <a:p>
            <a:r>
              <a:rPr lang="nl-NL" sz="900" b="0" i="0" u="none" strike="noStrike" kern="1200" dirty="0">
                <a:solidFill>
                  <a:schemeClr val="tx1"/>
                </a:solidFill>
                <a:effectLst/>
              </a:rPr>
              <a:t>(*) </a:t>
            </a:r>
            <a:r>
              <a:rPr lang="nl-NL" sz="900" b="1" i="0" u="none" strike="noStrike" kern="1200" dirty="0">
                <a:solidFill>
                  <a:schemeClr val="tx1"/>
                </a:solidFill>
                <a:effectLst/>
              </a:rPr>
              <a:t>Hoe kan je de instellingen van je router </a:t>
            </a:r>
            <a:r>
              <a:rPr lang="nl-NL" sz="900" b="1" i="0" u="none" strike="noStrike" kern="1200" dirty="0" smtClean="0">
                <a:solidFill>
                  <a:schemeClr val="tx1"/>
                </a:solidFill>
                <a:effectLst/>
              </a:rPr>
              <a:t>wijzigen?			</a:t>
            </a:r>
            <a:endParaRPr lang="nl-NL" sz="900" b="0" i="0" u="none" strike="noStrike" kern="1200" dirty="0" smtClean="0">
              <a:solidFill>
                <a:schemeClr val="tx1"/>
              </a:solidFill>
              <a:effectLst/>
            </a:endParaRPr>
          </a:p>
          <a:p>
            <a:r>
              <a:rPr lang="nl-NL" sz="900" b="0" i="0" u="sng" strike="noStrike" kern="1200" dirty="0" smtClean="0">
                <a:solidFill>
                  <a:schemeClr val="tx1"/>
                </a:solidFill>
                <a:effectLst/>
                <a:hlinkClick r:id="rId3"/>
              </a:rPr>
              <a:t>Proximus</a:t>
            </a:r>
            <a:endParaRPr lang="nl-NL" sz="900" b="0" i="0" u="none" strike="noStrike" kern="1200" dirty="0" smtClean="0">
              <a:solidFill>
                <a:schemeClr val="tx1"/>
              </a:solidFill>
              <a:effectLst/>
            </a:endParaRPr>
          </a:p>
          <a:p>
            <a:r>
              <a:rPr lang="nl-NL" sz="900" b="0" i="0" u="sng" strike="noStrike" kern="1200" dirty="0" smtClean="0">
                <a:solidFill>
                  <a:schemeClr val="tx1"/>
                </a:solidFill>
                <a:effectLst/>
                <a:hlinkClick r:id="rId4"/>
              </a:rPr>
              <a:t>Telenet</a:t>
            </a:r>
            <a:endParaRPr lang="nl-NL" sz="900" b="0" i="0" u="none" strike="noStrike" kern="1200" dirty="0">
              <a:solidFill>
                <a:schemeClr val="tx1"/>
              </a:solidFill>
              <a:effectLst/>
            </a:endParaRPr>
          </a:p>
          <a:p>
            <a:pPr marL="0" indent="0">
              <a:buFontTx/>
              <a:buNone/>
            </a:pPr>
            <a:endParaRPr lang="nl-NL" sz="900" b="0" i="0" u="none" strike="noStrike" kern="1200" dirty="0">
              <a:solidFill>
                <a:schemeClr val="tx1"/>
              </a:solidFill>
              <a:effectLst/>
            </a:endParaRPr>
          </a:p>
          <a:p>
            <a:pPr marL="171450" indent="-171450">
              <a:buFont typeface="Arial"/>
              <a:buChar char="•"/>
              <a:defRPr/>
            </a:pPr>
            <a:r>
              <a:rPr lang="nl-NL" sz="900" b="0" dirty="0" smtClean="0"/>
              <a:t> </a:t>
            </a:r>
            <a:r>
              <a:rPr lang="nl-NL" sz="900" b="1" dirty="0"/>
              <a:t>Activeer de firewall en gebruik altijd een </a:t>
            </a:r>
            <a:r>
              <a:rPr lang="nl-NL" sz="900" b="1" u="sng" dirty="0">
                <a:hlinkClick r:id="rId5"/>
              </a:rPr>
              <a:t>virusscanner</a:t>
            </a:r>
            <a:r>
              <a:rPr lang="nl-NL" sz="900" b="1" dirty="0" smtClean="0"/>
              <a:t>.</a:t>
            </a:r>
            <a:endParaRPr lang="nl-NL" sz="900" b="0" i="0" u="none" strike="noStrike" kern="1200" dirty="0">
              <a:solidFill>
                <a:schemeClr val="tx1"/>
              </a:solidFill>
              <a:effectLst/>
            </a:endParaRPr>
          </a:p>
          <a:p>
            <a:pPr marL="171450" indent="-171450">
              <a:buFont typeface="Arial"/>
              <a:buChar char="•"/>
            </a:pPr>
            <a:r>
              <a:rPr lang="nl-NL" sz="900" b="1" i="0" u="none" strike="noStrike" kern="1200" dirty="0">
                <a:solidFill>
                  <a:schemeClr val="tx1"/>
                </a:solidFill>
                <a:effectLst/>
              </a:rPr>
              <a:t>Schakel WPS (Wi-Fi </a:t>
            </a:r>
            <a:r>
              <a:rPr lang="nl-NL" sz="900" b="1" i="0" u="none" strike="noStrike" kern="1200" dirty="0" err="1">
                <a:solidFill>
                  <a:schemeClr val="tx1"/>
                </a:solidFill>
                <a:effectLst/>
              </a:rPr>
              <a:t>Protected</a:t>
            </a:r>
            <a:r>
              <a:rPr lang="nl-NL" sz="900" b="1" i="0" u="none" strike="noStrike" kern="1200" dirty="0">
                <a:solidFill>
                  <a:schemeClr val="tx1"/>
                </a:solidFill>
                <a:effectLst/>
              </a:rPr>
              <a:t> Setup) uit</a:t>
            </a:r>
            <a:r>
              <a:rPr lang="nl-NL" sz="900" b="0" i="0" u="none" strike="noStrike" kern="1200" dirty="0">
                <a:solidFill>
                  <a:schemeClr val="tx1"/>
                </a:solidFill>
                <a:effectLst/>
              </a:rPr>
              <a:t>. WPS is een functie die toestellen op een eenvoudigere manier laat verbinden met een wifinetwerk zonder daarvoor een wachtwoord in te voeren. Criminelen kunnen dit misbruiken om een verbinding te maken met je netwerk. A</a:t>
            </a:r>
            <a:r>
              <a:rPr lang="nl-NL" sz="900" kern="1200" dirty="0">
                <a:solidFill>
                  <a:schemeClr val="tx1"/>
                </a:solidFill>
                <a:effectLst/>
              </a:rPr>
              <a:t>ls je voor langere periode niet thuis bent, zet dan je </a:t>
            </a:r>
            <a:r>
              <a:rPr lang="nl-NL" sz="900" kern="1200" dirty="0" err="1">
                <a:solidFill>
                  <a:schemeClr val="tx1"/>
                </a:solidFill>
                <a:effectLst/>
              </a:rPr>
              <a:t>WiFi</a:t>
            </a:r>
            <a:r>
              <a:rPr lang="nl-NL" sz="900" kern="1200" dirty="0">
                <a:solidFill>
                  <a:schemeClr val="tx1"/>
                </a:solidFill>
                <a:effectLst/>
              </a:rPr>
              <a:t>-netwerk af.</a:t>
            </a:r>
            <a:endParaRPr lang="nl-NL" sz="900" b="0" i="0" u="none" strike="noStrike" kern="1200" dirty="0">
              <a:solidFill>
                <a:schemeClr val="tx1"/>
              </a:solidFill>
              <a:effectLst/>
            </a:endParaRPr>
          </a:p>
          <a:p>
            <a:pPr marL="171450" indent="-171450">
              <a:buFontTx/>
              <a:buChar char="-"/>
            </a:pPr>
            <a:endParaRPr lang="nl-NL" sz="1200" b="0" i="0" u="none" strike="noStrike" kern="1200" noProof="0" dirty="0">
              <a:solidFill>
                <a:schemeClr val="tx1"/>
              </a:solidFill>
              <a:effectLst/>
              <a:latin typeface="+mn-lt"/>
              <a:ea typeface="+mn-ea"/>
              <a:cs typeface="+mn-cs"/>
            </a:endParaRPr>
          </a:p>
          <a:p>
            <a:pPr marL="171450" indent="-171450">
              <a:buFontTx/>
              <a:buChar char="-"/>
            </a:pPr>
            <a:endParaRPr lang="nl-NL" sz="1200" b="0" i="0" u="none" strike="noStrike" kern="1200" noProof="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pPr>
                <a:defRPr/>
              </a:pPr>
              <a:t>5</a:t>
            </a:fld>
            <a:endParaRPr lang="en-GB"/>
          </a:p>
        </p:txBody>
      </p:sp>
    </p:spTree>
    <p:extLst>
      <p:ext uri="{BB962C8B-B14F-4D97-AF65-F5344CB8AC3E}">
        <p14:creationId xmlns:p14="http://schemas.microsoft.com/office/powerpoint/2010/main" val="13737467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681038" y="4783138"/>
            <a:ext cx="5446712" cy="5157787"/>
          </a:xfrm>
        </p:spPr>
        <p:txBody>
          <a:bodyPr>
            <a:normAutofit/>
          </a:bodyPr>
          <a:lstStyle/>
          <a:p>
            <a:r>
              <a:rPr lang="nl-BE" sz="900" i="1" noProof="0" dirty="0"/>
              <a:t>(Bronnen: www.safeonweb.be, Vrije Universiteit Brussel, BNP Paribas Fortis, </a:t>
            </a:r>
            <a:r>
              <a:rPr lang="nl-BE" sz="900" i="1" kern="1200" dirty="0">
                <a:solidFill>
                  <a:schemeClr val="tx1"/>
                </a:solidFill>
                <a:effectLst/>
              </a:rPr>
              <a:t>US </a:t>
            </a:r>
            <a:r>
              <a:rPr lang="nl-BE" sz="900" i="1" kern="1200" dirty="0" err="1">
                <a:solidFill>
                  <a:schemeClr val="tx1"/>
                </a:solidFill>
                <a:effectLst/>
              </a:rPr>
              <a:t>Department</a:t>
            </a:r>
            <a:r>
              <a:rPr lang="nl-BE" sz="900" i="1" kern="1200" dirty="0">
                <a:solidFill>
                  <a:schemeClr val="tx1"/>
                </a:solidFill>
                <a:effectLst/>
              </a:rPr>
              <a:t> of Homeland Security</a:t>
            </a:r>
            <a:r>
              <a:rPr lang="nl-BE" sz="900" i="1" noProof="0" dirty="0"/>
              <a:t>)</a:t>
            </a:r>
          </a:p>
          <a:p>
            <a:endParaRPr lang="nl-NL" sz="1200" b="0" i="0" u="none" strike="noStrike" kern="1200" noProof="0" dirty="0">
              <a:solidFill>
                <a:schemeClr val="tx1"/>
              </a:solidFill>
              <a:effectLst/>
              <a:latin typeface="+mn-lt"/>
              <a:ea typeface="+mn-ea"/>
              <a:cs typeface="+mn-cs"/>
            </a:endParaRPr>
          </a:p>
          <a:p>
            <a:pPr marL="171450" indent="-171450">
              <a:lnSpc>
                <a:spcPct val="110000"/>
              </a:lnSpc>
              <a:buFont typeface="Arial"/>
              <a:buChar char="•"/>
            </a:pPr>
            <a:r>
              <a:rPr lang="nl-NL" sz="1000" b="1" i="0" u="none" strike="noStrike" kern="1200" dirty="0">
                <a:solidFill>
                  <a:schemeClr val="tx1"/>
                </a:solidFill>
                <a:effectLst/>
              </a:rPr>
              <a:t>Maak een gastnetwerk</a:t>
            </a:r>
            <a:r>
              <a:rPr lang="nl-NL" sz="1000" b="0" i="0" u="none" strike="noStrike" kern="1200" dirty="0">
                <a:solidFill>
                  <a:schemeClr val="tx1"/>
                </a:solidFill>
                <a:effectLst/>
              </a:rPr>
              <a:t>. Een gastnetwerk is een apart wifinetwerk dat strikt gescheiden is van het eigen netwerk. Je gasten krijgen daarmee wel toegang tot je internetverbinding, maar niet tot je gedeelde bestanden en apparaten zoals printers en netwerk harde schijven. Je kunt het wachtwoord voor je gastnetwerk dus ook met een gerust hart delen. Veel routers bieden deze mogelijkheid via de instellingen.</a:t>
            </a:r>
            <a:r>
              <a:rPr lang="nl-NL" sz="1000" b="1" kern="1200" dirty="0">
                <a:solidFill>
                  <a:schemeClr val="tx1"/>
                </a:solidFill>
                <a:effectLst/>
              </a:rPr>
              <a:t> </a:t>
            </a:r>
            <a:r>
              <a:rPr lang="nl-NL" sz="1000" kern="1200" dirty="0">
                <a:solidFill>
                  <a:schemeClr val="tx1"/>
                </a:solidFill>
                <a:effectLst/>
              </a:rPr>
              <a:t>Maak je netwerk nog veiliger door je 'slimme' </a:t>
            </a:r>
            <a:r>
              <a:rPr lang="nl-NL" sz="1000" kern="1200" dirty="0" err="1">
                <a:solidFill>
                  <a:schemeClr val="tx1"/>
                </a:solidFill>
                <a:effectLst/>
              </a:rPr>
              <a:t>iot</a:t>
            </a:r>
            <a:r>
              <a:rPr lang="nl-NL" sz="1000" kern="1200" dirty="0">
                <a:solidFill>
                  <a:schemeClr val="tx1"/>
                </a:solidFill>
                <a:effectLst/>
              </a:rPr>
              <a:t>-apparaten (Internet of </a:t>
            </a:r>
            <a:r>
              <a:rPr lang="nl-NL" sz="1000" kern="1200" dirty="0" err="1">
                <a:solidFill>
                  <a:schemeClr val="tx1"/>
                </a:solidFill>
                <a:effectLst/>
              </a:rPr>
              <a:t>Things</a:t>
            </a:r>
            <a:r>
              <a:rPr lang="nl-NL" sz="1000" kern="1200" dirty="0">
                <a:solidFill>
                  <a:schemeClr val="tx1"/>
                </a:solidFill>
                <a:effectLst/>
              </a:rPr>
              <a:t> - apparaten verbonden met het internet en zo op afstand aan te sturen zoals lampen, thermostaat...) alleen met het gastnetwerk te laten verbinden. Daardoor hebben hackers, die misbruik maken van een </a:t>
            </a:r>
            <a:r>
              <a:rPr lang="nl-NL" sz="1000" kern="1200" dirty="0" err="1">
                <a:solidFill>
                  <a:schemeClr val="tx1"/>
                </a:solidFill>
                <a:effectLst/>
              </a:rPr>
              <a:t>iot</a:t>
            </a:r>
            <a:r>
              <a:rPr lang="nl-NL" sz="1000" kern="1200" dirty="0">
                <a:solidFill>
                  <a:schemeClr val="tx1"/>
                </a:solidFill>
                <a:effectLst/>
              </a:rPr>
              <a:t>-lek, minder eenvoudig toegang tot je hele netwerk</a:t>
            </a:r>
            <a:r>
              <a:rPr lang="nl-NL" sz="1000" kern="1200" dirty="0" smtClean="0">
                <a:solidFill>
                  <a:schemeClr val="tx1"/>
                </a:solidFill>
                <a:effectLst/>
              </a:rPr>
              <a:t>.</a:t>
            </a:r>
            <a:endParaRPr lang="nl-NL" sz="1000" b="0" i="0" u="none" strike="noStrike" kern="1200" noProof="0" dirty="0">
              <a:solidFill>
                <a:schemeClr val="tx1"/>
              </a:solidFill>
              <a:effectLst/>
            </a:endParaRPr>
          </a:p>
          <a:p>
            <a:pPr marL="171450" indent="-171450">
              <a:lnSpc>
                <a:spcPct val="110000"/>
              </a:lnSpc>
              <a:buFont typeface="Arial"/>
              <a:buChar char="•"/>
            </a:pPr>
            <a:r>
              <a:rPr lang="nl-NL" sz="1000" b="1" i="0" u="none" strike="noStrike" kern="1200" dirty="0">
                <a:solidFill>
                  <a:schemeClr val="tx1"/>
                </a:solidFill>
                <a:effectLst/>
              </a:rPr>
              <a:t>Gebruik de ‘vaste internetlijn’ of Ethernet</a:t>
            </a:r>
            <a:r>
              <a:rPr lang="nl-NL" sz="1000" b="0" i="0" u="none" strike="noStrike" kern="1200" dirty="0">
                <a:solidFill>
                  <a:schemeClr val="tx1"/>
                </a:solidFill>
                <a:effectLst/>
              </a:rPr>
              <a:t>. Gebruik een ethernetkabel in plaats van wifi voor toestellen die je niet verplaatst, zoals desktopcomputers, tv’s of printers. Een draadloos netwerk, zelfs wanneer het beveiligd is, kan gekraakt worden door iemand die zich binnen het bereik bevindt. Wifi zendt en ontvangt nu eenmaal radiosignalen binnen een ruim bereik, en dat is een potentieel veiligheidsrisico. Gegevens die door een kabel gaan kunnen hackers veel moeilijker onderscheppen omdat daar fysieke toegang voor nodig is</a:t>
            </a:r>
            <a:r>
              <a:rPr lang="nl-NL" sz="1000" b="0" i="0" u="none" strike="noStrike" kern="1200" dirty="0" smtClean="0">
                <a:solidFill>
                  <a:schemeClr val="tx1"/>
                </a:solidFill>
                <a:effectLst/>
              </a:rPr>
              <a:t>.</a:t>
            </a:r>
            <a:endParaRPr lang="nl-NL" sz="1000" b="0" i="0" u="none" strike="noStrike" kern="1200" dirty="0">
              <a:solidFill>
                <a:schemeClr val="tx1"/>
              </a:solidFill>
              <a:effectLst/>
            </a:endParaRPr>
          </a:p>
          <a:p>
            <a:pPr marL="171450" marR="0" lvl="0" indent="-171450" algn="l" defTabSz="914400" rtl="0" eaLnBrk="0" fontAlgn="base" latinLnBrk="0" hangingPunct="0">
              <a:lnSpc>
                <a:spcPct val="110000"/>
              </a:lnSpc>
              <a:spcBef>
                <a:spcPct val="30000"/>
              </a:spcBef>
              <a:spcAft>
                <a:spcPct val="0"/>
              </a:spcAft>
              <a:buClrTx/>
              <a:buSzTx/>
              <a:buFont typeface="Arial"/>
              <a:buChar char="•"/>
              <a:tabLst/>
              <a:defRPr/>
            </a:pPr>
            <a:r>
              <a:rPr lang="nl-BE" sz="1000" b="1" dirty="0"/>
              <a:t>Vermijd buitenshuis publieke WiFi </a:t>
            </a:r>
            <a:r>
              <a:rPr lang="nl-BE" sz="1000" b="0" dirty="0"/>
              <a:t>in hotels, luchthavens, stations, </a:t>
            </a:r>
            <a:r>
              <a:rPr lang="nl-BE" sz="1000" b="0" dirty="0" smtClean="0"/>
              <a:t>cafés</a:t>
            </a:r>
            <a:endParaRPr lang="nl-NL" sz="1000" b="0" i="0" u="none" strike="noStrike" kern="1200" dirty="0">
              <a:solidFill>
                <a:schemeClr val="tx1"/>
              </a:solidFill>
              <a:effectLst/>
            </a:endParaRPr>
          </a:p>
          <a:p>
            <a:pPr marL="171450" indent="-171450">
              <a:lnSpc>
                <a:spcPct val="110000"/>
              </a:lnSpc>
              <a:buFont typeface="Arial"/>
              <a:buChar char="•"/>
            </a:pPr>
            <a:r>
              <a:rPr lang="nl-NL" sz="1000" b="0" i="0" u="none" strike="noStrike" kern="1200" dirty="0">
                <a:solidFill>
                  <a:schemeClr val="tx1"/>
                </a:solidFill>
                <a:effectLst/>
              </a:rPr>
              <a:t>Installeer indien nodig een </a:t>
            </a:r>
            <a:r>
              <a:rPr lang="nl-NL" sz="1000" b="0" i="0" u="none" strike="noStrike" kern="1200" dirty="0" err="1">
                <a:solidFill>
                  <a:schemeClr val="tx1"/>
                </a:solidFill>
                <a:effectLst/>
              </a:rPr>
              <a:t>WiFi</a:t>
            </a:r>
            <a:r>
              <a:rPr lang="nl-NL" sz="1000" b="0" i="0" u="none" strike="noStrike" kern="1200" dirty="0">
                <a:solidFill>
                  <a:schemeClr val="tx1"/>
                </a:solidFill>
                <a:effectLst/>
              </a:rPr>
              <a:t> </a:t>
            </a:r>
            <a:r>
              <a:rPr lang="nl-NL" sz="1000" b="1" i="0" u="none" strike="noStrike" kern="1200" dirty="0">
                <a:solidFill>
                  <a:schemeClr val="tx1"/>
                </a:solidFill>
                <a:effectLst/>
              </a:rPr>
              <a:t>booster om een sterke internetconnectie te garanderen </a:t>
            </a:r>
            <a:r>
              <a:rPr lang="nl-NL" sz="1000" b="0" i="0" u="none" strike="noStrike" kern="1200" dirty="0">
                <a:solidFill>
                  <a:schemeClr val="tx1"/>
                </a:solidFill>
                <a:effectLst/>
              </a:rPr>
              <a:t>in je home office</a:t>
            </a:r>
            <a:r>
              <a:rPr lang="nl-NL" sz="1000" b="0" i="0" u="none" strike="noStrike" kern="1200" dirty="0" smtClean="0">
                <a:solidFill>
                  <a:schemeClr val="tx1"/>
                </a:solidFill>
                <a:effectLst/>
              </a:rPr>
              <a:t>.</a:t>
            </a:r>
            <a:endParaRPr lang="nl-NL" sz="1000" b="0" i="0" u="none" strike="noStrike" kern="1200" dirty="0">
              <a:solidFill>
                <a:schemeClr val="tx1"/>
              </a:solidFill>
              <a:effectLst/>
            </a:endParaRPr>
          </a:p>
          <a:p>
            <a:pPr marL="171450" indent="-171450">
              <a:lnSpc>
                <a:spcPct val="110000"/>
              </a:lnSpc>
              <a:buFont typeface="Arial"/>
              <a:buChar char="•"/>
            </a:pPr>
            <a:r>
              <a:rPr lang="nl-NL" sz="1000" b="0" dirty="0"/>
              <a:t>Koop alleen apps in </a:t>
            </a:r>
            <a:r>
              <a:rPr lang="nl-NL" sz="1000" b="1" dirty="0"/>
              <a:t>officiële app-stores </a:t>
            </a:r>
            <a:r>
              <a:rPr lang="nl-NL" sz="1000" b="0" dirty="0"/>
              <a:t>(App Store, Google Play)</a:t>
            </a:r>
            <a:r>
              <a:rPr lang="nl-NL" sz="1000" b="0" dirty="0" smtClean="0"/>
              <a:t>.</a:t>
            </a:r>
            <a:endParaRPr lang="nl-NL" sz="1000" b="0" dirty="0"/>
          </a:p>
          <a:p>
            <a:pPr marL="171450" indent="-171450">
              <a:lnSpc>
                <a:spcPct val="110000"/>
              </a:lnSpc>
              <a:buFont typeface="Arial"/>
              <a:buChar char="•"/>
            </a:pPr>
            <a:r>
              <a:rPr lang="nl-NL" sz="1000" b="0" dirty="0"/>
              <a:t>Zorg dat je </a:t>
            </a:r>
            <a:r>
              <a:rPr lang="nl-NL" sz="1000" b="1" dirty="0"/>
              <a:t>besturingssysteem, al je programma’s en apps up-to-date </a:t>
            </a:r>
            <a:r>
              <a:rPr lang="nl-NL" sz="1000" b="0" dirty="0"/>
              <a:t>zijn. Software die niet meer ondersteund wordt door de leverancier krijgt ook geen beveiligingsupdates meer. Oude besturingssystemen zoals bijvoorbeeld Windows XP of Windows 7, oude emailprogramma’s, of elke andere software die niet langer ondersteund wordt vormt een zeer belangrijk beveiligingsrisico. Zorg dat je </a:t>
            </a:r>
            <a:r>
              <a:rPr lang="nl-NL" sz="1000" b="0" dirty="0" err="1"/>
              <a:t>anti-virus</a:t>
            </a:r>
            <a:r>
              <a:rPr lang="nl-NL" sz="1000" b="0" dirty="0"/>
              <a:t> </a:t>
            </a:r>
            <a:r>
              <a:rPr lang="nl-NL" sz="1000" b="1" dirty="0"/>
              <a:t>de updates automatisch installeert</a:t>
            </a:r>
            <a:r>
              <a:rPr lang="nl-NL" sz="1000" b="0" dirty="0"/>
              <a:t>. </a:t>
            </a:r>
          </a:p>
          <a:p>
            <a:pPr marL="171450" indent="-171450">
              <a:buFontTx/>
              <a:buChar char="-"/>
            </a:pPr>
            <a:endParaRPr lang="nl-NL" sz="1200" b="0" i="0" u="none" strike="noStrike" kern="1200" noProof="0" dirty="0">
              <a:solidFill>
                <a:schemeClr val="tx1"/>
              </a:solidFill>
              <a:effectLst/>
              <a:latin typeface="+mn-lt"/>
              <a:ea typeface="+mn-ea"/>
              <a:cs typeface="+mn-cs"/>
            </a:endParaRPr>
          </a:p>
          <a:p>
            <a:pPr marL="171450" indent="-171450">
              <a:buFontTx/>
              <a:buChar char="-"/>
            </a:pPr>
            <a:endParaRPr lang="nl-NL" sz="1200" b="0" i="0" u="none" strike="noStrike" kern="1200" noProof="0" dirty="0">
              <a:solidFill>
                <a:schemeClr val="tx1"/>
              </a:solidFill>
              <a:effectLst/>
              <a:latin typeface="+mn-lt"/>
              <a:ea typeface="+mn-ea"/>
              <a:cs typeface="+mn-cs"/>
            </a:endParaRPr>
          </a:p>
          <a:p>
            <a:pPr marL="171450" indent="-171450">
              <a:buFontTx/>
              <a:buChar char="-"/>
            </a:pPr>
            <a:endParaRPr lang="nl-NL" sz="1200" b="0" i="0" u="none" strike="noStrike" kern="1200" noProof="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pPr>
                <a:defRPr/>
              </a:pPr>
              <a:t>6</a:t>
            </a:fld>
            <a:endParaRPr lang="en-GB"/>
          </a:p>
        </p:txBody>
      </p:sp>
    </p:spTree>
    <p:extLst>
      <p:ext uri="{BB962C8B-B14F-4D97-AF65-F5344CB8AC3E}">
        <p14:creationId xmlns:p14="http://schemas.microsoft.com/office/powerpoint/2010/main" val="40273623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681038" y="4783138"/>
            <a:ext cx="5446712" cy="5157787"/>
          </a:xfrm>
        </p:spPr>
        <p:txBody>
          <a:bodyPr/>
          <a:lstStyle/>
          <a:p>
            <a:r>
              <a:rPr lang="nl-BE" sz="800" i="1" noProof="0" dirty="0"/>
              <a:t>(Bronnen: www.safeonweb.be, Vrije Universiteit Brussel, </a:t>
            </a:r>
            <a:r>
              <a:rPr lang="nl-BE" sz="800" i="1" kern="1200" dirty="0">
                <a:solidFill>
                  <a:schemeClr val="tx1"/>
                </a:solidFill>
                <a:effectLst/>
              </a:rPr>
              <a:t>US </a:t>
            </a:r>
            <a:r>
              <a:rPr lang="nl-BE" sz="800" i="1" kern="1200" dirty="0" err="1">
                <a:solidFill>
                  <a:schemeClr val="tx1"/>
                </a:solidFill>
                <a:effectLst/>
              </a:rPr>
              <a:t>Department</a:t>
            </a:r>
            <a:r>
              <a:rPr lang="nl-BE" sz="800" i="1" kern="1200" dirty="0">
                <a:solidFill>
                  <a:schemeClr val="tx1"/>
                </a:solidFill>
                <a:effectLst/>
              </a:rPr>
              <a:t> of Homeland Security &amp;</a:t>
            </a:r>
            <a:r>
              <a:rPr lang="nl-BE" sz="800" i="1" noProof="0" dirty="0"/>
              <a:t> BNP Paribas Fortis)</a:t>
            </a:r>
          </a:p>
          <a:p>
            <a:endParaRPr lang="nl-BE" sz="1000" noProof="0" dirty="0"/>
          </a:p>
          <a:p>
            <a:pPr marL="171450" marR="0" lvl="0" indent="-171450" algn="l" defTabSz="914400" rtl="0" eaLnBrk="0" fontAlgn="base" latinLnBrk="0" hangingPunct="0">
              <a:spcBef>
                <a:spcPct val="30000"/>
              </a:spcBef>
              <a:spcAft>
                <a:spcPct val="0"/>
              </a:spcAft>
              <a:buClrTx/>
              <a:buSzTx/>
              <a:buFont typeface="Arial" panose="020B0604020202020204" pitchFamily="34" charset="0"/>
              <a:buChar char="•"/>
              <a:tabLst/>
              <a:defRPr/>
            </a:pPr>
            <a:r>
              <a:rPr lang="nl-NL" sz="1000" b="0" dirty="0"/>
              <a:t>Gebruik bij voorkeur de laptop/smartphone van je werkgever. Die zijn </a:t>
            </a:r>
            <a:r>
              <a:rPr lang="nl-NL" sz="1000" b="1" dirty="0"/>
              <a:t>beter beveiligd en gecontroleerd </a:t>
            </a:r>
            <a:r>
              <a:rPr lang="nl-NL" sz="1000" b="0" dirty="0"/>
              <a:t>dan je eigen apparaten. Bovendien kan je werkgever </a:t>
            </a:r>
            <a:r>
              <a:rPr lang="nl-NL" sz="1000" b="1" dirty="0"/>
              <a:t>onmiddellijk ingrijpen </a:t>
            </a:r>
            <a:r>
              <a:rPr lang="nl-NL" sz="1000" b="0" dirty="0"/>
              <a:t>wanneer zich een probleem voordoet.  Op de apparaten van je werkgever is doorgaans a</a:t>
            </a:r>
            <a:r>
              <a:rPr lang="nl-BE" sz="1000" kern="1200" dirty="0" err="1">
                <a:solidFill>
                  <a:schemeClr val="tx1"/>
                </a:solidFill>
                <a:effectLst/>
              </a:rPr>
              <a:t>ntivirussoftware</a:t>
            </a:r>
            <a:r>
              <a:rPr lang="nl-BE" sz="1000" kern="1200" dirty="0">
                <a:solidFill>
                  <a:schemeClr val="tx1"/>
                </a:solidFill>
                <a:effectLst/>
              </a:rPr>
              <a:t> actief en gebeuren de updates automatisch.  Je bent je als werknemer hiervan niet altijd bewust.  Voor je privé-toestellen ben je hier zelf verantwoordelijk en dat wordt somst vergeten</a:t>
            </a:r>
            <a:r>
              <a:rPr lang="nl-BE" sz="1000" kern="1200" dirty="0" smtClean="0">
                <a:solidFill>
                  <a:schemeClr val="tx1"/>
                </a:solidFill>
                <a:effectLst/>
              </a:rPr>
              <a:t>.</a:t>
            </a:r>
            <a:endParaRPr lang="nl-BE" sz="1000" kern="1200" dirty="0">
              <a:solidFill>
                <a:schemeClr val="tx1"/>
              </a:solidFill>
              <a:effectLst/>
            </a:endParaRPr>
          </a:p>
          <a:p>
            <a:pPr marL="171450" marR="0" lvl="0" indent="-171450" algn="l" defTabSz="914400" rtl="0" eaLnBrk="0" fontAlgn="base" latinLnBrk="0" hangingPunct="0">
              <a:spcBef>
                <a:spcPct val="30000"/>
              </a:spcBef>
              <a:spcAft>
                <a:spcPct val="0"/>
              </a:spcAft>
              <a:buClrTx/>
              <a:buSzTx/>
              <a:buFont typeface="Arial" panose="020B0604020202020204" pitchFamily="34" charset="0"/>
              <a:buChar char="•"/>
              <a:tabLst/>
              <a:defRPr/>
            </a:pPr>
            <a:r>
              <a:rPr lang="nl-NL" sz="1000" b="0" dirty="0"/>
              <a:t>Als je je privé apparaten kan gebruiken, volg dan de instructies van je werkgever, </a:t>
            </a:r>
            <a:r>
              <a:rPr lang="nl-NL" sz="1000" b="1" dirty="0"/>
              <a:t>sluit ook alle privé vensters en applicaties tijdens je werksessies</a:t>
            </a:r>
            <a:r>
              <a:rPr lang="nl-NL" sz="1000" b="1" dirty="0" smtClean="0"/>
              <a:t>.</a:t>
            </a:r>
            <a:endParaRPr lang="x-none" sz="1000" kern="1200" dirty="0">
              <a:solidFill>
                <a:schemeClr val="tx1"/>
              </a:solidFill>
              <a:effectLst/>
            </a:endParaRPr>
          </a:p>
          <a:p>
            <a:pPr marL="171450" indent="-171450">
              <a:buFont typeface="Arial" panose="020B0604020202020204" pitchFamily="34" charset="0"/>
              <a:buChar char="•"/>
            </a:pPr>
            <a:r>
              <a:rPr lang="nl-NL" sz="1000" b="1" i="0" u="none" strike="noStrike" kern="1200" dirty="0">
                <a:solidFill>
                  <a:schemeClr val="tx1"/>
                </a:solidFill>
                <a:effectLst/>
              </a:rPr>
              <a:t>Installeer veilige communicatietools (volg de richtlijnen van je IT-departement of vraag het advies van je IT-leverancier) als je veel vertrouwelijke informatie deelt met collega’s. </a:t>
            </a:r>
            <a:r>
              <a:rPr lang="nl-NL" sz="1000" b="0" i="0" u="none" strike="noStrike" kern="1200" dirty="0">
                <a:solidFill>
                  <a:schemeClr val="tx1"/>
                </a:solidFill>
                <a:effectLst/>
              </a:rPr>
              <a:t>Om berichten te versturen, maken collega’s vaak gebruik van WhatsApp. </a:t>
            </a:r>
            <a:r>
              <a:rPr lang="nl-NL" sz="1000" b="0" i="0" u="none" strike="noStrike" kern="1200" dirty="0" err="1">
                <a:solidFill>
                  <a:schemeClr val="tx1"/>
                </a:solidFill>
                <a:effectLst/>
              </a:rPr>
              <a:t>Threema</a:t>
            </a:r>
            <a:r>
              <a:rPr lang="nl-NL" sz="1000" b="0" i="0" u="none" strike="noStrike" kern="1200" dirty="0">
                <a:solidFill>
                  <a:schemeClr val="tx1"/>
                </a:solidFill>
                <a:effectLst/>
              </a:rPr>
              <a:t> of Telegram  bv. zijn minder bekende maar beter beveiligde alternatieven. Voor videogesprekken bestaan er alternatieven voor bv. Skype (Zoom, Teams, </a:t>
            </a:r>
            <a:r>
              <a:rPr lang="nl-NL" sz="1000" b="0" i="0" u="none" strike="noStrike" kern="1200" dirty="0" err="1">
                <a:solidFill>
                  <a:schemeClr val="tx1"/>
                </a:solidFill>
                <a:effectLst/>
              </a:rPr>
              <a:t>Webex</a:t>
            </a:r>
            <a:r>
              <a:rPr lang="nl-NL" sz="1000" b="0" i="0" u="none" strike="noStrike" kern="1200" dirty="0">
                <a:solidFill>
                  <a:schemeClr val="tx1"/>
                </a:solidFill>
                <a:effectLst/>
              </a:rPr>
              <a:t>,…). Lees het NVISO-advies over Zoom: </a:t>
            </a:r>
            <a:r>
              <a:rPr lang="nl-BE" sz="1000" b="0" dirty="0">
                <a:solidFill>
                  <a:schemeClr val="tx1"/>
                </a:solidFill>
              </a:rPr>
              <a:t>: </a:t>
            </a:r>
            <a:r>
              <a:rPr lang="nl-BE" sz="1000" b="0" dirty="0">
                <a:solidFill>
                  <a:schemeClr val="tx1"/>
                </a:solidFill>
                <a:hlinkClick r:id="rId3"/>
              </a:rPr>
              <a:t>to Zoom or not to Zoom </a:t>
            </a:r>
            <a:endParaRPr lang="nl-NL" sz="1000" b="1" i="0" u="none" strike="noStrike" kern="1200" dirty="0">
              <a:solidFill>
                <a:schemeClr val="tx1"/>
              </a:solidFill>
              <a:effectLst/>
            </a:endParaRPr>
          </a:p>
          <a:p>
            <a:pPr marL="171450" indent="-171450">
              <a:buFont typeface="Arial" panose="020B0604020202020204" pitchFamily="34" charset="0"/>
              <a:buChar char="•"/>
            </a:pPr>
            <a:r>
              <a:rPr lang="nl-NL" sz="1000" b="1" i="0" u="none" strike="noStrike" kern="1200" dirty="0">
                <a:solidFill>
                  <a:schemeClr val="tx1"/>
                </a:solidFill>
                <a:effectLst/>
              </a:rPr>
              <a:t>Niet alle Apps zijn veilig: volg de richtlijnen van je IT-afdeling of vraag het advies van je IT-leverancier).  </a:t>
            </a:r>
            <a:r>
              <a:rPr lang="nl-NL" sz="1000" b="0" i="0" u="none" strike="noStrike" kern="1200" dirty="0">
                <a:solidFill>
                  <a:schemeClr val="tx1"/>
                </a:solidFill>
                <a:effectLst/>
              </a:rPr>
              <a:t>Als je IT-afdeling bv. verbiedt om confidentiële info te delen via WhatsApp of om grote bestanden via </a:t>
            </a:r>
            <a:r>
              <a:rPr lang="nl-NL" sz="1000" b="0" i="0" u="none" strike="noStrike" kern="1200" dirty="0" err="1">
                <a:solidFill>
                  <a:schemeClr val="tx1"/>
                </a:solidFill>
                <a:effectLst/>
              </a:rPr>
              <a:t>WeTransfer</a:t>
            </a:r>
            <a:r>
              <a:rPr lang="nl-NL" sz="1000" b="0" i="0" u="none" strike="noStrike" kern="1200" dirty="0">
                <a:solidFill>
                  <a:schemeClr val="tx1"/>
                </a:solidFill>
                <a:effectLst/>
              </a:rPr>
              <a:t> te versturen, volg dan deze richtlijnen: ze zijn weldoordacht en hebben als bedoeling het risico op bv. informatielekken te beperken.  In de meeste gevallen zijn er ook valabele alternatieven beschikbaar. </a:t>
            </a:r>
          </a:p>
          <a:p>
            <a:pPr marL="171450" indent="-171450">
              <a:buFont typeface="Arial" panose="020B0604020202020204" pitchFamily="34" charset="0"/>
              <a:buChar char="•"/>
            </a:pPr>
            <a:endParaRPr lang="nl-NL" sz="1200" b="0" i="0" u="none" strike="noStrike" kern="1200" dirty="0">
              <a:solidFill>
                <a:schemeClr val="tx1"/>
              </a:solidFill>
              <a:effectLst/>
              <a:latin typeface="+mn-lt"/>
              <a:ea typeface="+mn-ea"/>
              <a:cs typeface="+mn-cs"/>
            </a:endParaRPr>
          </a:p>
          <a:p>
            <a:pPr marL="171450" indent="-171450">
              <a:buFont typeface="Arial" panose="020B0604020202020204" pitchFamily="34" charset="0"/>
              <a:buChar char="•"/>
            </a:pPr>
            <a:endParaRPr lang="nl-NL" sz="1200" b="0" i="0" u="none" strike="noStrike" kern="1200" dirty="0">
              <a:solidFill>
                <a:schemeClr val="tx1"/>
              </a:solidFill>
              <a:effectLst/>
              <a:latin typeface="+mn-lt"/>
              <a:ea typeface="+mn-ea"/>
              <a:cs typeface="+mn-cs"/>
            </a:endParaRPr>
          </a:p>
          <a:p>
            <a:pPr marL="0" indent="0">
              <a:buFontTx/>
              <a:buNone/>
            </a:pPr>
            <a:r>
              <a:rPr lang="nl-NL" sz="1200" b="0" i="0" u="none" strike="noStrike" kern="1200" dirty="0">
                <a:solidFill>
                  <a:schemeClr val="tx1"/>
                </a:solidFill>
                <a:effectLst/>
                <a:latin typeface="+mn-lt"/>
                <a:ea typeface="+mn-ea"/>
                <a:cs typeface="+mn-cs"/>
              </a:rPr>
              <a:t> </a:t>
            </a:r>
            <a:endParaRPr lang="nl-NL" sz="1200" b="1" i="0" u="none" strike="noStrike"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pPr>
                <a:defRPr/>
              </a:pPr>
              <a:t>7</a:t>
            </a:fld>
            <a:endParaRPr lang="en-GB"/>
          </a:p>
        </p:txBody>
      </p:sp>
    </p:spTree>
    <p:extLst>
      <p:ext uri="{BB962C8B-B14F-4D97-AF65-F5344CB8AC3E}">
        <p14:creationId xmlns:p14="http://schemas.microsoft.com/office/powerpoint/2010/main" val="16557142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681038" y="4783138"/>
            <a:ext cx="5446712" cy="5157787"/>
          </a:xfrm>
        </p:spPr>
        <p:txBody>
          <a:bodyPr>
            <a:normAutofit fontScale="77500" lnSpcReduction="20000"/>
          </a:bodyPr>
          <a:lstStyle/>
          <a:p>
            <a:r>
              <a:rPr lang="nl-BE" sz="800" i="1" noProof="0" dirty="0"/>
              <a:t>(Bronnen: www.safeonweb.be, Vrije Universiteit Brussel &amp; BNP Paribas Fortis)</a:t>
            </a:r>
          </a:p>
          <a:p>
            <a:endParaRPr lang="nl-BE" noProof="0" dirty="0"/>
          </a:p>
          <a:p>
            <a:pPr>
              <a:lnSpc>
                <a:spcPct val="120000"/>
              </a:lnSpc>
            </a:pPr>
            <a:r>
              <a:rPr lang="nl-BE" noProof="0" dirty="0"/>
              <a:t>Een veilige werkomgeving betekent dat je je privacy en discretie in je home office goed bewaakt.  Concreet kan dit a.v.</a:t>
            </a:r>
            <a:r>
              <a:rPr lang="nl-BE" noProof="0" dirty="0" smtClean="0"/>
              <a:t>:</a:t>
            </a:r>
            <a:endParaRPr lang="nl-BE" noProof="0" dirty="0"/>
          </a:p>
          <a:p>
            <a:pPr marL="171450" marR="0" lvl="0" indent="-171450" algn="l" defTabSz="914400" rtl="0" eaLnBrk="0" fontAlgn="base" latinLnBrk="0" hangingPunct="0">
              <a:lnSpc>
                <a:spcPct val="120000"/>
              </a:lnSpc>
              <a:spcBef>
                <a:spcPct val="30000"/>
              </a:spcBef>
              <a:spcAft>
                <a:spcPct val="0"/>
              </a:spcAft>
              <a:buClrTx/>
              <a:buSzTx/>
              <a:buFont typeface="Arial"/>
              <a:buChar char="•"/>
              <a:tabLst/>
              <a:defRPr/>
            </a:pPr>
            <a:r>
              <a:rPr lang="en-US" b="1" dirty="0" err="1"/>
              <a:t>Druk</a:t>
            </a:r>
            <a:r>
              <a:rPr lang="en-US" b="1" dirty="0"/>
              <a:t> </a:t>
            </a:r>
            <a:r>
              <a:rPr lang="en-US" b="1" dirty="0" err="1"/>
              <a:t>thuis</a:t>
            </a:r>
            <a:r>
              <a:rPr lang="en-US" b="1" dirty="0"/>
              <a:t> </a:t>
            </a:r>
            <a:r>
              <a:rPr lang="en-US" b="1" dirty="0" err="1"/>
              <a:t>geen</a:t>
            </a:r>
            <a:r>
              <a:rPr lang="en-US" b="1" dirty="0"/>
              <a:t> </a:t>
            </a:r>
            <a:r>
              <a:rPr lang="en-US" b="1" dirty="0" err="1"/>
              <a:t>werk-gerelateerd</a:t>
            </a:r>
            <a:r>
              <a:rPr lang="en-US" b="1" dirty="0"/>
              <a:t> </a:t>
            </a:r>
            <a:r>
              <a:rPr lang="en-US" b="1" dirty="0" err="1"/>
              <a:t>materiaal</a:t>
            </a:r>
            <a:r>
              <a:rPr lang="en-US" b="1" dirty="0"/>
              <a:t> </a:t>
            </a:r>
            <a:r>
              <a:rPr lang="en-US" b="1" dirty="0" err="1"/>
              <a:t>af</a:t>
            </a:r>
            <a:r>
              <a:rPr lang="en-US" b="1" dirty="0"/>
              <a:t>  </a:t>
            </a:r>
            <a:r>
              <a:rPr lang="en-US" b="0" dirty="0" err="1"/>
              <a:t>tenzij</a:t>
            </a:r>
            <a:r>
              <a:rPr lang="en-US" b="0" dirty="0"/>
              <a:t> </a:t>
            </a:r>
            <a:r>
              <a:rPr lang="en-US" b="0" dirty="0" err="1"/>
              <a:t>dit</a:t>
            </a:r>
            <a:r>
              <a:rPr lang="en-US" b="0" dirty="0"/>
              <a:t> </a:t>
            </a:r>
            <a:r>
              <a:rPr lang="en-US" b="0" dirty="0" err="1"/>
              <a:t>expliciet</a:t>
            </a:r>
            <a:r>
              <a:rPr lang="en-US" b="0" dirty="0"/>
              <a:t> </a:t>
            </a:r>
            <a:r>
              <a:rPr lang="en-US" b="0" dirty="0" err="1"/>
              <a:t>wordt</a:t>
            </a:r>
            <a:r>
              <a:rPr lang="en-US" b="0" dirty="0"/>
              <a:t> </a:t>
            </a:r>
            <a:r>
              <a:rPr lang="en-US" b="0" dirty="0" err="1"/>
              <a:t>toegestaan</a:t>
            </a:r>
            <a:r>
              <a:rPr lang="en-US" b="0" dirty="0"/>
              <a:t> door je IT-</a:t>
            </a:r>
            <a:r>
              <a:rPr lang="en-US" b="0" dirty="0" err="1"/>
              <a:t>afdeling</a:t>
            </a:r>
            <a:r>
              <a:rPr lang="en-US" b="0" dirty="0" smtClean="0"/>
              <a:t>.</a:t>
            </a:r>
            <a:endParaRPr lang="nl-NL" sz="1200" b="1" i="0" u="none" strike="noStrike" kern="1200" dirty="0">
              <a:solidFill>
                <a:schemeClr val="tx1"/>
              </a:solidFill>
              <a:effectLst/>
              <a:latin typeface="+mn-lt"/>
              <a:ea typeface="+mn-ea"/>
              <a:cs typeface="+mn-cs"/>
            </a:endParaRPr>
          </a:p>
          <a:p>
            <a:pPr marL="171450" indent="-171450">
              <a:lnSpc>
                <a:spcPct val="120000"/>
              </a:lnSpc>
              <a:buFont typeface="Arial"/>
              <a:buChar char="•"/>
            </a:pPr>
            <a:r>
              <a:rPr lang="nl-NL" sz="1200" b="1" i="0" u="none" strike="noStrike" kern="1200" dirty="0">
                <a:solidFill>
                  <a:schemeClr val="tx1"/>
                </a:solidFill>
                <a:effectLst/>
                <a:latin typeface="+mn-lt"/>
                <a:ea typeface="+mn-ea"/>
                <a:cs typeface="+mn-cs"/>
              </a:rPr>
              <a:t>Vergrendel je computer als je de werkplek verlaat: </a:t>
            </a:r>
            <a:r>
              <a:rPr lang="nl-NL" sz="1200" b="0" i="0" u="none" strike="noStrike" kern="1200" dirty="0">
                <a:solidFill>
                  <a:schemeClr val="tx1"/>
                </a:solidFill>
                <a:effectLst/>
                <a:latin typeface="+mn-lt"/>
                <a:ea typeface="+mn-ea"/>
                <a:cs typeface="+mn-cs"/>
              </a:rPr>
              <a:t>Thuis maar ook op kantoor is het een goede gewoonte om je computer steeds te vergrendelen als je je werkplek verlaat, zodat niemand  de kans krijgt om in je bestanden te snuffelen. Ook met spelende kinderen in de buurt, nieuwsgierige pubers of een kat die gek is op je toetsenbord, is het verstandig om steeds je toestel te vergrendelen als je even weg bent. Vergrendelen doe je eenvoudig met de toetsen WIN+L of Ctrl + Shift + Power voor Mac-gebruikers. </a:t>
            </a:r>
            <a:r>
              <a:rPr lang="nl-NL" sz="1200" kern="1200" dirty="0">
                <a:solidFill>
                  <a:schemeClr val="tx1"/>
                </a:solidFill>
                <a:effectLst/>
                <a:latin typeface="+mn-lt"/>
                <a:ea typeface="+mn-ea"/>
                <a:cs typeface="+mn-cs"/>
              </a:rPr>
              <a:t>Activeer ook een pinbeveiliging op je </a:t>
            </a:r>
            <a:r>
              <a:rPr lang="nl-NL" sz="1200" kern="1200" dirty="0" err="1">
                <a:solidFill>
                  <a:schemeClr val="tx1"/>
                </a:solidFill>
                <a:effectLst/>
                <a:latin typeface="+mn-lt"/>
                <a:ea typeface="+mn-ea"/>
                <a:cs typeface="+mn-cs"/>
              </a:rPr>
              <a:t>smartphone</a:t>
            </a:r>
            <a:r>
              <a:rPr lang="nl-NL" sz="1200" kern="1200" dirty="0" smtClean="0">
                <a:solidFill>
                  <a:schemeClr val="tx1"/>
                </a:solidFill>
                <a:effectLst/>
                <a:latin typeface="+mn-lt"/>
                <a:ea typeface="+mn-ea"/>
                <a:cs typeface="+mn-cs"/>
              </a:rPr>
              <a:t>.</a:t>
            </a:r>
            <a:endParaRPr lang="nl-NL" sz="1200" kern="1200" dirty="0">
              <a:solidFill>
                <a:schemeClr val="tx1"/>
              </a:solidFill>
              <a:effectLst/>
              <a:latin typeface="+mn-lt"/>
              <a:ea typeface="+mn-ea"/>
              <a:cs typeface="+mn-cs"/>
            </a:endParaRPr>
          </a:p>
          <a:p>
            <a:pPr marL="171450" marR="0" lvl="0" indent="-171450" algn="l" defTabSz="914400" rtl="0" eaLnBrk="0" fontAlgn="base" latinLnBrk="0" hangingPunct="0">
              <a:lnSpc>
                <a:spcPct val="120000"/>
              </a:lnSpc>
              <a:spcBef>
                <a:spcPct val="30000"/>
              </a:spcBef>
              <a:spcAft>
                <a:spcPct val="0"/>
              </a:spcAft>
              <a:buClrTx/>
              <a:buSzTx/>
              <a:buFont typeface="Arial"/>
              <a:buChar char="•"/>
              <a:tabLst/>
              <a:defRPr/>
            </a:pPr>
            <a:r>
              <a:rPr lang="nl-NL" sz="1200" b="1" i="0" u="none" strike="noStrike" kern="1200" dirty="0">
                <a:solidFill>
                  <a:schemeClr val="tx1"/>
                </a:solidFill>
                <a:effectLst/>
                <a:latin typeface="+mn-lt"/>
                <a:ea typeface="+mn-ea"/>
                <a:cs typeface="+mn-cs"/>
              </a:rPr>
              <a:t>Sluit je computer elke avond af. </a:t>
            </a:r>
            <a:r>
              <a:rPr lang="nl-NL" sz="1200" b="0" i="0" u="none" strike="noStrike" kern="1200" dirty="0">
                <a:solidFill>
                  <a:schemeClr val="tx1"/>
                </a:solidFill>
                <a:effectLst/>
                <a:latin typeface="+mn-lt"/>
                <a:ea typeface="+mn-ea"/>
                <a:cs typeface="+mn-cs"/>
              </a:rPr>
              <a:t>Weersta aan de verleiding om ’s avonds je computer in slaapstand te zetten zodat je ’s ochtends weer snel aan de slag kan. Als je je computer afsluit, worden nieuwe updates uitgevoerd. Een deel van die updates betekenen een verbetering in de beveiliging. Het is dus belangrijk dat je deze updates regelmatig uitvoert.  </a:t>
            </a:r>
          </a:p>
          <a:p>
            <a:pPr marL="171450" indent="-171450">
              <a:lnSpc>
                <a:spcPct val="120000"/>
              </a:lnSpc>
              <a:buFont typeface="Arial"/>
              <a:buChar char="•"/>
            </a:pPr>
            <a:r>
              <a:rPr lang="nl-BE" sz="1200" b="1" i="0" u="none" strike="noStrike" kern="1200" dirty="0">
                <a:solidFill>
                  <a:schemeClr val="tx1"/>
                </a:solidFill>
                <a:effectLst/>
                <a:latin typeface="+mn-lt"/>
                <a:ea typeface="+mn-ea"/>
                <a:cs typeface="+mn-cs"/>
              </a:rPr>
              <a:t>Laat geen wachtwoorden rondslingeren: </a:t>
            </a:r>
            <a:r>
              <a:rPr lang="nl-NL" sz="1200" b="0" i="0" u="none" strike="noStrike" kern="1200" dirty="0">
                <a:solidFill>
                  <a:schemeClr val="tx1"/>
                </a:solidFill>
                <a:effectLst/>
                <a:latin typeface="+mn-lt"/>
                <a:ea typeface="+mn-ea"/>
                <a:cs typeface="+mn-cs"/>
              </a:rPr>
              <a:t> Het spreekt voor zich dat je geen post-it met je wachtwoorden aan je scherm kleeft. Maar ook een discreet papiertje onder je toetsenbord is geen goed idee. Het is natuurlijk een onmogelijke zaak om de wachtwoorden van je persoonlijke en professionele accounts te onthouden. Bewaar je wachtwoorden daarom in een online wachtwoordkluis (een wachtwoordmanager) die je beveiligt met een sterke wachtwoordzin. Je moet voortaan maar 1 wachtwoord onthouden. Maak waar mogelijk gebruik van </a:t>
            </a:r>
            <a:r>
              <a:rPr lang="nl-NL" sz="1200" b="0" i="0" u="none" strike="noStrike" kern="1200" dirty="0" err="1">
                <a:solidFill>
                  <a:schemeClr val="tx1"/>
                </a:solidFill>
                <a:effectLst/>
                <a:latin typeface="+mn-lt"/>
                <a:ea typeface="+mn-ea"/>
                <a:cs typeface="+mn-cs"/>
              </a:rPr>
              <a:t>Two</a:t>
            </a:r>
            <a:r>
              <a:rPr lang="nl-NL" sz="1200" b="0" i="0" u="none" strike="noStrike" kern="1200" dirty="0">
                <a:solidFill>
                  <a:schemeClr val="tx1"/>
                </a:solidFill>
                <a:effectLst/>
                <a:latin typeface="+mn-lt"/>
                <a:ea typeface="+mn-ea"/>
                <a:cs typeface="+mn-cs"/>
              </a:rPr>
              <a:t>-Factor </a:t>
            </a:r>
            <a:r>
              <a:rPr lang="nl-NL" sz="1200" b="0" i="0" u="none" strike="noStrike" kern="1200" dirty="0" err="1">
                <a:solidFill>
                  <a:schemeClr val="tx1"/>
                </a:solidFill>
                <a:effectLst/>
                <a:latin typeface="+mn-lt"/>
                <a:ea typeface="+mn-ea"/>
                <a:cs typeface="+mn-cs"/>
              </a:rPr>
              <a:t>Authentication</a:t>
            </a:r>
            <a:r>
              <a:rPr lang="nl-NL" sz="1200" b="0" i="0" u="none" strike="noStrike" kern="1200" dirty="0">
                <a:solidFill>
                  <a:schemeClr val="tx1"/>
                </a:solidFill>
                <a:effectLst/>
                <a:latin typeface="+mn-lt"/>
                <a:ea typeface="+mn-ea"/>
                <a:cs typeface="+mn-cs"/>
              </a:rPr>
              <a:t> (2FA) </a:t>
            </a:r>
            <a:r>
              <a:rPr lang="nl-NL" sz="1200" b="0" i="0" u="sng" kern="1200" dirty="0">
                <a:solidFill>
                  <a:schemeClr val="tx1"/>
                </a:solidFill>
                <a:effectLst/>
                <a:latin typeface="+mn-lt"/>
                <a:ea typeface="+mn-ea"/>
                <a:cs typeface="+mn-cs"/>
                <a:hlinkClick r:id="rId3"/>
              </a:rPr>
              <a:t>https://www.safeonweb.be/nl/gebruik-sterke-</a:t>
            </a:r>
            <a:r>
              <a:rPr lang="nl-NL" sz="1200" b="0" i="0" u="sng" kern="1200" dirty="0" smtClean="0">
                <a:solidFill>
                  <a:schemeClr val="tx1"/>
                </a:solidFill>
                <a:effectLst/>
                <a:latin typeface="+mn-lt"/>
                <a:ea typeface="+mn-ea"/>
                <a:cs typeface="+mn-cs"/>
                <a:hlinkClick r:id="rId3"/>
              </a:rPr>
              <a:t>wachtwoorden</a:t>
            </a:r>
            <a:endParaRPr lang="nl-NL" sz="1200" b="0" i="0" u="sng" kern="1200" dirty="0">
              <a:solidFill>
                <a:schemeClr val="tx1"/>
              </a:solidFill>
              <a:effectLst/>
              <a:latin typeface="+mn-lt"/>
              <a:ea typeface="+mn-ea"/>
              <a:cs typeface="+mn-cs"/>
            </a:endParaRPr>
          </a:p>
          <a:p>
            <a:pPr marL="171450" indent="-171450">
              <a:lnSpc>
                <a:spcPct val="120000"/>
              </a:lnSpc>
              <a:buFont typeface="Arial"/>
              <a:buChar char="•"/>
            </a:pPr>
            <a:r>
              <a:rPr lang="nl-NL" sz="1200" b="1" i="0" u="none" strike="noStrike" kern="1200" dirty="0">
                <a:solidFill>
                  <a:schemeClr val="tx1"/>
                </a:solidFill>
                <a:effectLst/>
                <a:latin typeface="+mn-lt"/>
                <a:ea typeface="+mn-ea"/>
                <a:cs typeface="+mn-cs"/>
              </a:rPr>
              <a:t>Voer vertrouwelijke gesprekken buiten het bereik van luistervinken. </a:t>
            </a:r>
            <a:r>
              <a:rPr lang="nl-NL" sz="1200" b="0" i="0" u="none" strike="noStrike" kern="1200" dirty="0">
                <a:solidFill>
                  <a:schemeClr val="tx1"/>
                </a:solidFill>
                <a:effectLst/>
                <a:latin typeface="+mn-lt"/>
                <a:ea typeface="+mn-ea"/>
                <a:cs typeface="+mn-cs"/>
              </a:rPr>
              <a:t> Als je thuis of op de trein telefonische gesprekken voert, zorg er dan voor dat derden niet kunnen meeluisteren. Het is niet de bedoeling dat op die manier informatie over je werk, je klanten of je bedrijf publiek wordt. Zorg dat je thuis ook een plek hebt waar je discreet kan telefoneren</a:t>
            </a:r>
            <a:r>
              <a:rPr lang="nl-NL" sz="1200" b="0" i="0" u="none" strike="noStrike" kern="1200" dirty="0" smtClean="0">
                <a:solidFill>
                  <a:schemeClr val="tx1"/>
                </a:solidFill>
                <a:effectLst/>
                <a:latin typeface="+mn-lt"/>
                <a:ea typeface="+mn-ea"/>
                <a:cs typeface="+mn-cs"/>
              </a:rPr>
              <a:t>.</a:t>
            </a:r>
            <a:endParaRPr lang="nl-NL" sz="1200" b="0" i="0" u="none" strike="noStrike" kern="1200" dirty="0">
              <a:solidFill>
                <a:schemeClr val="tx1"/>
              </a:solidFill>
              <a:effectLst/>
              <a:latin typeface="+mn-lt"/>
              <a:ea typeface="+mn-ea"/>
              <a:cs typeface="+mn-cs"/>
            </a:endParaRPr>
          </a:p>
          <a:p>
            <a:pPr marL="171450" indent="-171450">
              <a:lnSpc>
                <a:spcPct val="120000"/>
              </a:lnSpc>
              <a:buFont typeface="Arial"/>
              <a:buChar char="•"/>
            </a:pPr>
            <a:r>
              <a:rPr lang="nl-NL" sz="1200" b="1" i="0" u="none" strike="noStrike" kern="1200" dirty="0">
                <a:solidFill>
                  <a:schemeClr val="tx1"/>
                </a:solidFill>
                <a:effectLst/>
                <a:latin typeface="+mn-lt"/>
                <a:ea typeface="+mn-ea"/>
                <a:cs typeface="+mn-cs"/>
              </a:rPr>
              <a:t>Laat je kinderen of </a:t>
            </a:r>
            <a:r>
              <a:rPr lang="nl-NL" sz="1200" b="1" i="0" u="none" strike="noStrike" kern="1200" dirty="0" err="1">
                <a:solidFill>
                  <a:schemeClr val="tx1"/>
                </a:solidFill>
                <a:effectLst/>
                <a:latin typeface="+mn-lt"/>
                <a:ea typeface="+mn-ea"/>
                <a:cs typeface="+mn-cs"/>
              </a:rPr>
              <a:t>bezoekersniet</a:t>
            </a:r>
            <a:r>
              <a:rPr lang="nl-NL" sz="1200" b="1" i="0" u="none" strike="noStrike" kern="1200" dirty="0">
                <a:solidFill>
                  <a:schemeClr val="tx1"/>
                </a:solidFill>
                <a:effectLst/>
                <a:latin typeface="+mn-lt"/>
                <a:ea typeface="+mn-ea"/>
                <a:cs typeface="+mn-cs"/>
              </a:rPr>
              <a:t> op je </a:t>
            </a:r>
            <a:r>
              <a:rPr lang="nl-NL" sz="1200" b="1" i="0" u="none" strike="noStrike" kern="1200" dirty="0" err="1">
                <a:solidFill>
                  <a:schemeClr val="tx1"/>
                </a:solidFill>
                <a:effectLst/>
                <a:latin typeface="+mn-lt"/>
                <a:ea typeface="+mn-ea"/>
                <a:cs typeface="+mn-cs"/>
              </a:rPr>
              <a:t>werkpc</a:t>
            </a:r>
            <a:r>
              <a:rPr lang="nl-NL" sz="1200" b="1" i="0" u="none" strike="noStrike" kern="1200" dirty="0">
                <a:solidFill>
                  <a:schemeClr val="tx1"/>
                </a:solidFill>
                <a:effectLst/>
                <a:latin typeface="+mn-lt"/>
                <a:ea typeface="+mn-ea"/>
                <a:cs typeface="+mn-cs"/>
              </a:rPr>
              <a:t> of –smartphone toe. </a:t>
            </a:r>
            <a:r>
              <a:rPr lang="nl-NL" sz="1200" b="0" i="0" u="none" strike="noStrike" kern="1200" dirty="0">
                <a:solidFill>
                  <a:schemeClr val="tx1"/>
                </a:solidFill>
                <a:effectLst/>
                <a:latin typeface="+mn-lt"/>
                <a:ea typeface="+mn-ea"/>
                <a:cs typeface="+mn-cs"/>
              </a:rPr>
              <a:t>De verleiding is soms groot om je kinderen te laten werken/spelen/les volgen op je </a:t>
            </a:r>
            <a:r>
              <a:rPr lang="nl-NL" sz="1200" b="0" i="0" u="none" strike="noStrike" kern="1200" dirty="0" err="1">
                <a:solidFill>
                  <a:schemeClr val="tx1"/>
                </a:solidFill>
                <a:effectLst/>
                <a:latin typeface="+mn-lt"/>
                <a:ea typeface="+mn-ea"/>
                <a:cs typeface="+mn-cs"/>
              </a:rPr>
              <a:t>werkpc</a:t>
            </a:r>
            <a:r>
              <a:rPr lang="nl-NL" sz="1200" b="0" i="0" u="none" strike="noStrike" kern="1200" dirty="0">
                <a:solidFill>
                  <a:schemeClr val="tx1"/>
                </a:solidFill>
                <a:effectLst/>
                <a:latin typeface="+mn-lt"/>
                <a:ea typeface="+mn-ea"/>
                <a:cs typeface="+mn-cs"/>
              </a:rPr>
              <a:t>, maar hiermee verhoog je de veiligheidsrisico’s. Op kantoor hoef je je immers geen zorgen te maken over kinderen, gasten of andere gezinsleden die je werklaptop of de systemen van je werkgever gebruiken. Draag er zorg voor dat bij thuiswerken het duidelijk maakt voor familie en vrienden dat ze je werksystemen niet kunnen </a:t>
            </a:r>
            <a:r>
              <a:rPr lang="nl-NL" sz="1200" b="0" i="0" u="none" strike="noStrike" kern="1200" dirty="0" err="1">
                <a:solidFill>
                  <a:schemeClr val="tx1"/>
                </a:solidFill>
                <a:effectLst/>
                <a:latin typeface="+mn-lt"/>
                <a:ea typeface="+mn-ea"/>
                <a:cs typeface="+mn-cs"/>
              </a:rPr>
              <a:t>gebruiken.Informatie</a:t>
            </a:r>
            <a:r>
              <a:rPr lang="nl-NL" sz="1200" b="0" i="0" u="none" strike="noStrike" kern="1200" dirty="0">
                <a:solidFill>
                  <a:schemeClr val="tx1"/>
                </a:solidFill>
                <a:effectLst/>
                <a:latin typeface="+mn-lt"/>
                <a:ea typeface="+mn-ea"/>
                <a:cs typeface="+mn-cs"/>
              </a:rPr>
              <a:t> zou per ongeluk gewist of gewijzigd kunnen worden, of het systeem kan in het ergste geval per ongeluk geïnfecteerd geraken. </a:t>
            </a:r>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pPr>
                <a:defRPr/>
              </a:pPr>
              <a:t>8</a:t>
            </a:fld>
            <a:endParaRPr lang="en-GB"/>
          </a:p>
        </p:txBody>
      </p:sp>
    </p:spTree>
    <p:extLst>
      <p:ext uri="{BB962C8B-B14F-4D97-AF65-F5344CB8AC3E}">
        <p14:creationId xmlns:p14="http://schemas.microsoft.com/office/powerpoint/2010/main" val="27815208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681038" y="4783138"/>
            <a:ext cx="5446712" cy="5157787"/>
          </a:xfrm>
        </p:spPr>
        <p:txBody>
          <a:bodyPr>
            <a:normAutofit fontScale="77500" lnSpcReduction="20000"/>
          </a:bodyPr>
          <a:lstStyle/>
          <a:p>
            <a:r>
              <a:rPr lang="nl-BE" sz="800" i="1" noProof="0" dirty="0"/>
              <a:t>(Bronnen: www.safeonweb.be &amp; BNP Paribas Fortis)</a:t>
            </a:r>
          </a:p>
          <a:p>
            <a:endParaRPr lang="nl-BE" noProof="0" dirty="0"/>
          </a:p>
          <a:p>
            <a:pPr>
              <a:lnSpc>
                <a:spcPct val="120000"/>
              </a:lnSpc>
            </a:pPr>
            <a:r>
              <a:rPr lang="nl-BE" b="1" noProof="0" dirty="0"/>
              <a:t>Herken valse berichten op </a:t>
            </a:r>
            <a:r>
              <a:rPr lang="nl-BE" b="1" noProof="0" dirty="0" smtClean="0"/>
              <a:t>tijd</a:t>
            </a:r>
            <a:endParaRPr lang="nl-BE" noProof="0" dirty="0"/>
          </a:p>
          <a:p>
            <a:pPr>
              <a:lnSpc>
                <a:spcPct val="120000"/>
              </a:lnSpc>
            </a:pPr>
            <a:r>
              <a:rPr lang="nl-NL" b="0" i="0" u="none" strike="noStrike" kern="1200" dirty="0">
                <a:solidFill>
                  <a:schemeClr val="tx1"/>
                </a:solidFill>
                <a:effectLst/>
              </a:rPr>
              <a:t>Besteed speciale aandacht aan de e-mails die je ontvangt. De remedie tegen het coronavirus bv. wordt niet via e-mail geleverd. Het Centrum voor Cybersecurity België (CCB) krijgen momenteel verschillende meldingen van valse berichten over het coronavirus</a:t>
            </a:r>
            <a:r>
              <a:rPr lang="nl-NL" b="0" i="0" u="none" strike="noStrike" kern="1200" dirty="0" smtClean="0">
                <a:solidFill>
                  <a:schemeClr val="tx1"/>
                </a:solidFill>
                <a:effectLst/>
              </a:rPr>
              <a:t>:</a:t>
            </a:r>
            <a:endParaRPr lang="nl-NL" b="0" i="0" u="none" strike="noStrike" kern="1200" dirty="0">
              <a:solidFill>
                <a:schemeClr val="tx1"/>
              </a:solidFill>
              <a:effectLst/>
            </a:endParaRPr>
          </a:p>
          <a:p>
            <a:pPr marL="171450" indent="-171450">
              <a:lnSpc>
                <a:spcPct val="120000"/>
              </a:lnSpc>
              <a:buFont typeface="Arial"/>
              <a:buChar char="•"/>
            </a:pPr>
            <a:r>
              <a:rPr lang="nl-NL" b="0" i="0" u="none" strike="noStrike" kern="1200" dirty="0">
                <a:solidFill>
                  <a:schemeClr val="tx1"/>
                </a:solidFill>
                <a:effectLst/>
              </a:rPr>
              <a:t>met aanbiedingen over mondkapjes</a:t>
            </a:r>
          </a:p>
          <a:p>
            <a:pPr marL="171450" indent="-171450">
              <a:lnSpc>
                <a:spcPct val="120000"/>
              </a:lnSpc>
              <a:buFont typeface="Arial"/>
              <a:buChar char="•"/>
            </a:pPr>
            <a:r>
              <a:rPr lang="nl-NL" b="0" i="0" u="none" strike="noStrike" kern="1200" dirty="0">
                <a:solidFill>
                  <a:schemeClr val="tx1"/>
                </a:solidFill>
                <a:effectLst/>
              </a:rPr>
              <a:t>met valse geldinzamelacties voor slachtoffers van het virus</a:t>
            </a:r>
          </a:p>
          <a:p>
            <a:pPr marL="171450" indent="-171450">
              <a:lnSpc>
                <a:spcPct val="120000"/>
              </a:lnSpc>
              <a:buFont typeface="Arial"/>
              <a:buChar char="•"/>
            </a:pPr>
            <a:r>
              <a:rPr lang="nl-NL" b="0" i="0" u="none" strike="noStrike" kern="1200" dirty="0">
                <a:solidFill>
                  <a:schemeClr val="tx1"/>
                </a:solidFill>
                <a:effectLst/>
              </a:rPr>
              <a:t>met links naar valse nieuwssites</a:t>
            </a:r>
          </a:p>
          <a:p>
            <a:pPr marL="171450" indent="-171450">
              <a:lnSpc>
                <a:spcPct val="120000"/>
              </a:lnSpc>
              <a:buFont typeface="Arial"/>
              <a:buChar char="•"/>
            </a:pPr>
            <a:r>
              <a:rPr lang="nl-NL" b="0" i="0" u="none" strike="noStrike" kern="1200" dirty="0">
                <a:solidFill>
                  <a:schemeClr val="tx1"/>
                </a:solidFill>
                <a:effectLst/>
              </a:rPr>
              <a:t>met aanbiedingen over </a:t>
            </a:r>
            <a:r>
              <a:rPr lang="nl-NL" b="0" i="0" u="none" strike="noStrike" kern="1200" dirty="0" smtClean="0">
                <a:solidFill>
                  <a:schemeClr val="tx1"/>
                </a:solidFill>
                <a:effectLst/>
              </a:rPr>
              <a:t>vaccins</a:t>
            </a:r>
            <a:endParaRPr lang="nl-NL" b="0" i="0" u="none" strike="noStrike" kern="1200" dirty="0">
              <a:solidFill>
                <a:schemeClr val="tx1"/>
              </a:solidFill>
              <a:effectLst/>
            </a:endParaRPr>
          </a:p>
          <a:p>
            <a:pPr marL="0" lvl="0" indent="0">
              <a:lnSpc>
                <a:spcPct val="120000"/>
              </a:lnSpc>
              <a:buFont typeface="Arial" panose="020B0604020202020204" pitchFamily="34" charset="0"/>
              <a:buNone/>
            </a:pPr>
            <a:r>
              <a:rPr lang="nl-NL" b="0" i="0" u="none" strike="noStrike" kern="1200" dirty="0">
                <a:solidFill>
                  <a:schemeClr val="tx1"/>
                </a:solidFill>
                <a:effectLst/>
              </a:rPr>
              <a:t>Ga op zoek naar correcte informatie. De officiële berichten van de FOD Volksgezondheid vind je op de website </a:t>
            </a:r>
            <a:r>
              <a:rPr lang="nl-NL" b="0" i="0" u="sng" kern="1200" dirty="0">
                <a:solidFill>
                  <a:schemeClr val="tx1"/>
                </a:solidFill>
                <a:effectLst/>
                <a:hlinkClick r:id="rId3"/>
              </a:rPr>
              <a:t>info-coronavirus.be</a:t>
            </a:r>
            <a:r>
              <a:rPr lang="nl-NL" b="0" i="0" u="sng" kern="1200" dirty="0" smtClean="0">
                <a:solidFill>
                  <a:schemeClr val="tx1"/>
                </a:solidFill>
                <a:effectLst/>
                <a:hlinkClick r:id="rId3"/>
              </a:rPr>
              <a:t>.</a:t>
            </a:r>
            <a:endParaRPr lang="nl-NL" b="0" i="0" u="none" strike="noStrike" kern="1200" dirty="0">
              <a:solidFill>
                <a:schemeClr val="tx1"/>
              </a:solidFill>
              <a:effectLst/>
            </a:endParaRPr>
          </a:p>
          <a:p>
            <a:pPr marL="0" indent="0">
              <a:lnSpc>
                <a:spcPct val="70000"/>
              </a:lnSpc>
              <a:buFontTx/>
              <a:buNone/>
            </a:pPr>
            <a:endParaRPr lang="nl-BE" b="1" i="0" u="none" strike="noStrike" kern="1200" dirty="0" smtClean="0">
              <a:solidFill>
                <a:schemeClr val="tx1"/>
              </a:solidFill>
              <a:effectLst/>
            </a:endParaRPr>
          </a:p>
          <a:p>
            <a:pPr marL="0" indent="0">
              <a:lnSpc>
                <a:spcPct val="120000"/>
              </a:lnSpc>
              <a:buFontTx/>
              <a:buNone/>
            </a:pPr>
            <a:r>
              <a:rPr lang="nl-BE" b="1" i="0" u="none" strike="noStrike" kern="1200" dirty="0" smtClean="0">
                <a:solidFill>
                  <a:schemeClr val="tx1"/>
                </a:solidFill>
                <a:effectLst/>
              </a:rPr>
              <a:t>Wat </a:t>
            </a:r>
            <a:r>
              <a:rPr lang="nl-BE" b="1" i="0" u="none" strike="noStrike" kern="1200" dirty="0">
                <a:solidFill>
                  <a:schemeClr val="tx1"/>
                </a:solidFill>
                <a:effectLst/>
              </a:rPr>
              <a:t>doen als je een vals bericht krijgt ? </a:t>
            </a:r>
          </a:p>
          <a:p>
            <a:pPr marL="171450" indent="-171450">
              <a:lnSpc>
                <a:spcPct val="120000"/>
              </a:lnSpc>
              <a:buFont typeface="Arial" panose="020B0604020202020204" pitchFamily="34" charset="0"/>
              <a:buChar char="•"/>
            </a:pPr>
            <a:r>
              <a:rPr lang="nl-NL" b="0" i="0" u="none" strike="noStrike" kern="1200" dirty="0">
                <a:solidFill>
                  <a:schemeClr val="tx1"/>
                </a:solidFill>
                <a:effectLst/>
              </a:rPr>
              <a:t>Klik niet op de links of afbeeldingen in valse berichten en open geen bijlagen. </a:t>
            </a:r>
            <a:r>
              <a:rPr lang="nl-NL" b="1" i="0" u="none" strike="noStrike" kern="1200" dirty="0">
                <a:solidFill>
                  <a:schemeClr val="tx1"/>
                </a:solidFill>
                <a:effectLst/>
              </a:rPr>
              <a:t>Bijlagen downloaden of links openen</a:t>
            </a:r>
            <a:r>
              <a:rPr lang="nl-NL" b="0" i="0" u="none" strike="noStrike" kern="1200" dirty="0">
                <a:solidFill>
                  <a:schemeClr val="tx1"/>
                </a:solidFill>
                <a:effectLst/>
              </a:rPr>
              <a:t> in e-mails doe je alleen wanneer ze afkomstig zijn van </a:t>
            </a:r>
            <a:r>
              <a:rPr lang="nl-NL" b="1" i="0" u="none" strike="noStrike" kern="1200" dirty="0">
                <a:solidFill>
                  <a:schemeClr val="tx1"/>
                </a:solidFill>
                <a:effectLst/>
              </a:rPr>
              <a:t>gekende en betrouwbare bronnen</a:t>
            </a:r>
            <a:r>
              <a:rPr lang="nl-NL" b="0" i="0" u="none" strike="noStrike" kern="1200" dirty="0">
                <a:solidFill>
                  <a:schemeClr val="tx1"/>
                </a:solidFill>
                <a:effectLst/>
              </a:rPr>
              <a:t> </a:t>
            </a:r>
            <a:r>
              <a:rPr lang="nl-NL" b="1" i="0" u="none" strike="noStrike" kern="1200" dirty="0">
                <a:solidFill>
                  <a:schemeClr val="tx1"/>
                </a:solidFill>
                <a:effectLst/>
              </a:rPr>
              <a:t>.</a:t>
            </a:r>
            <a:r>
              <a:rPr lang="nl-NL" b="0" i="0" u="none" strike="noStrike" kern="1200" dirty="0">
                <a:solidFill>
                  <a:schemeClr val="tx1"/>
                </a:solidFill>
                <a:effectLst/>
              </a:rPr>
              <a:t> Doe dat niet als ze van andere bronnen komen, ook al lijkt het bericht nog zo dringend of uitnodigend</a:t>
            </a:r>
            <a:r>
              <a:rPr lang="nl-NL" b="1" i="0" u="none" strike="noStrike" kern="1200" dirty="0" smtClean="0">
                <a:solidFill>
                  <a:schemeClr val="tx1"/>
                </a:solidFill>
                <a:effectLst/>
              </a:rPr>
              <a:t>.</a:t>
            </a:r>
            <a:endParaRPr lang="nl-NL" b="0" i="0" u="none" strike="noStrike" kern="1200" dirty="0">
              <a:solidFill>
                <a:schemeClr val="tx1"/>
              </a:solidFill>
              <a:effectLst/>
            </a:endParaRPr>
          </a:p>
          <a:p>
            <a:pPr marL="171450" indent="-171450">
              <a:lnSpc>
                <a:spcPct val="120000"/>
              </a:lnSpc>
              <a:buFont typeface="Arial" panose="020B0604020202020204" pitchFamily="34" charset="0"/>
              <a:buChar char="•"/>
            </a:pPr>
            <a:r>
              <a:rPr lang="nl-NL" b="0" i="0" u="none" strike="noStrike" kern="1200" dirty="0">
                <a:solidFill>
                  <a:schemeClr val="tx1"/>
                </a:solidFill>
                <a:effectLst/>
              </a:rPr>
              <a:t>Als je twijfelt, zoek de website op via een zoekmachine. </a:t>
            </a:r>
          </a:p>
          <a:p>
            <a:pPr marL="171450" indent="-171450">
              <a:lnSpc>
                <a:spcPct val="120000"/>
              </a:lnSpc>
              <a:buFont typeface="Arial" panose="020B0604020202020204" pitchFamily="34" charset="0"/>
              <a:buChar char="•"/>
            </a:pPr>
            <a:r>
              <a:rPr lang="nl-NL" b="0" i="0" u="none" strike="noStrike" kern="1200" dirty="0">
                <a:solidFill>
                  <a:schemeClr val="tx1"/>
                </a:solidFill>
                <a:effectLst/>
              </a:rPr>
              <a:t>Open zeker geen documenten en bijlagen van onbevestigde officiële bronnen over de COVID-19, op welk apparaat dan ook. </a:t>
            </a:r>
          </a:p>
          <a:p>
            <a:pPr marL="171450" indent="-171450">
              <a:lnSpc>
                <a:spcPct val="120000"/>
              </a:lnSpc>
              <a:buFont typeface="Arial" panose="020B0604020202020204" pitchFamily="34" charset="0"/>
              <a:buChar char="•"/>
            </a:pPr>
            <a:r>
              <a:rPr lang="nl-NL" b="0" i="0" u="none" strike="noStrike" kern="1200" dirty="0">
                <a:solidFill>
                  <a:schemeClr val="tx1"/>
                </a:solidFill>
                <a:effectLst/>
              </a:rPr>
              <a:t>Download geen onofficiële software op je computer of apps op je smartphone buiten de officiële App Store om meer te weten te komen over COVID-19</a:t>
            </a:r>
            <a:r>
              <a:rPr lang="nl-NL" b="0" i="0" u="none" strike="noStrike" kern="1200" dirty="0" smtClean="0">
                <a:solidFill>
                  <a:schemeClr val="tx1"/>
                </a:solidFill>
                <a:effectLst/>
              </a:rPr>
              <a:t>.</a:t>
            </a:r>
            <a:endParaRPr lang="nl-NL" b="0" i="0" u="none" strike="noStrike" kern="1200" dirty="0">
              <a:solidFill>
                <a:schemeClr val="tx1"/>
              </a:solidFill>
              <a:effectLst/>
            </a:endParaRPr>
          </a:p>
          <a:p>
            <a:pPr marL="171450" indent="-171450">
              <a:lnSpc>
                <a:spcPct val="120000"/>
              </a:lnSpc>
              <a:buFont typeface="Arial" panose="020B0604020202020204" pitchFamily="34" charset="0"/>
              <a:buChar char="•"/>
            </a:pPr>
            <a:r>
              <a:rPr lang="nl-NL" b="0" i="0" u="none" strike="noStrike" kern="1200" dirty="0">
                <a:solidFill>
                  <a:schemeClr val="tx1"/>
                </a:solidFill>
                <a:effectLst/>
              </a:rPr>
              <a:t>Draag niet bij aan de verspreiding van valse berichten die je vrienden en familie alleen maar bang kunnen maken</a:t>
            </a:r>
            <a:r>
              <a:rPr lang="nl-NL" b="0" i="0" u="none" strike="noStrike" kern="1200" dirty="0" smtClean="0">
                <a:solidFill>
                  <a:schemeClr val="tx1"/>
                </a:solidFill>
                <a:effectLst/>
              </a:rPr>
              <a:t>.</a:t>
            </a:r>
            <a:endParaRPr lang="nl-NL" b="0" i="0" u="none" strike="noStrike" kern="1200" dirty="0">
              <a:solidFill>
                <a:schemeClr val="tx1"/>
              </a:solidFill>
              <a:effectLst/>
            </a:endParaRPr>
          </a:p>
          <a:p>
            <a:pPr marL="171450" indent="-171450">
              <a:lnSpc>
                <a:spcPct val="120000"/>
              </a:lnSpc>
              <a:buFont typeface="Arial" panose="020B0604020202020204" pitchFamily="34" charset="0"/>
              <a:buChar char="•"/>
            </a:pPr>
            <a:r>
              <a:rPr lang="nl-NL" b="1" i="0" u="none" strike="noStrike" kern="1200" dirty="0">
                <a:solidFill>
                  <a:schemeClr val="tx1"/>
                </a:solidFill>
                <a:effectLst/>
              </a:rPr>
              <a:t>Stuur verdachte berichten door naar</a:t>
            </a:r>
            <a:r>
              <a:rPr lang="nl-NL" b="0" i="0" u="none" strike="noStrike" kern="1200" dirty="0">
                <a:solidFill>
                  <a:schemeClr val="tx1"/>
                </a:solidFill>
                <a:effectLst/>
              </a:rPr>
              <a:t> </a:t>
            </a:r>
            <a:r>
              <a:rPr lang="nl-NL" b="0" i="0" u="sng" strike="noStrike" kern="1200" dirty="0">
                <a:solidFill>
                  <a:schemeClr val="tx1"/>
                </a:solidFill>
                <a:effectLst/>
                <a:hlinkClick r:id="rId4"/>
              </a:rPr>
              <a:t>verdacht@safeonweb.be</a:t>
            </a:r>
            <a:r>
              <a:rPr lang="nl-NL" b="0" i="0" u="none" strike="noStrike" kern="1200" dirty="0">
                <a:solidFill>
                  <a:schemeClr val="tx1"/>
                </a:solidFill>
                <a:effectLst/>
              </a:rPr>
              <a:t> of naar de </a:t>
            </a:r>
            <a:r>
              <a:rPr lang="nl-NL" b="0" i="0" u="none" strike="noStrike" kern="1200" dirty="0" err="1">
                <a:solidFill>
                  <a:schemeClr val="tx1"/>
                </a:solidFill>
                <a:effectLst/>
              </a:rPr>
              <a:t>phishing</a:t>
            </a:r>
            <a:r>
              <a:rPr lang="nl-NL" b="0" i="0" u="none" strike="noStrike" kern="1200" dirty="0">
                <a:solidFill>
                  <a:schemeClr val="tx1"/>
                </a:solidFill>
                <a:effectLst/>
              </a:rPr>
              <a:t>-mailbox van je bank.</a:t>
            </a:r>
          </a:p>
          <a:p>
            <a:pPr marL="0" indent="0">
              <a:lnSpc>
                <a:spcPct val="70000"/>
              </a:lnSpc>
              <a:buFont typeface="Arial" panose="020B0604020202020204" pitchFamily="34" charset="0"/>
              <a:buNone/>
            </a:pPr>
            <a:endParaRPr lang="nl-NL" b="0" i="0" u="none" strike="noStrike" kern="1200" dirty="0">
              <a:solidFill>
                <a:schemeClr val="tx1"/>
              </a:solidFill>
              <a:effectLst/>
            </a:endParaRPr>
          </a:p>
          <a:p>
            <a:pPr marL="0" indent="0">
              <a:lnSpc>
                <a:spcPct val="120000"/>
              </a:lnSpc>
              <a:buFont typeface="Arial" panose="020B0604020202020204" pitchFamily="34" charset="0"/>
              <a:buNone/>
            </a:pPr>
            <a:r>
              <a:rPr lang="nl-NL" b="1" i="0" u="none" strike="noStrike" kern="1200" dirty="0">
                <a:solidFill>
                  <a:schemeClr val="tx1"/>
                </a:solidFill>
                <a:effectLst/>
              </a:rPr>
              <a:t>Wat doen als je toch op een link of bijlage in een verdacht bericht geklikt hebt </a:t>
            </a:r>
            <a:r>
              <a:rPr lang="nl-NL" b="1" i="0" u="none" strike="noStrike" kern="1200" dirty="0" smtClean="0">
                <a:solidFill>
                  <a:schemeClr val="tx1"/>
                </a:solidFill>
                <a:effectLst/>
              </a:rPr>
              <a:t>?</a:t>
            </a:r>
            <a:endParaRPr lang="nl-NL" b="0" i="0" u="none" strike="noStrike" kern="1200" dirty="0">
              <a:solidFill>
                <a:schemeClr val="tx1"/>
              </a:solidFill>
              <a:effectLst/>
            </a:endParaRPr>
          </a:p>
          <a:p>
            <a:pPr marL="0" indent="0">
              <a:lnSpc>
                <a:spcPct val="120000"/>
              </a:lnSpc>
              <a:buFont typeface="Arial" panose="020B0604020202020204" pitchFamily="34" charset="0"/>
              <a:buNone/>
            </a:pPr>
            <a:r>
              <a:rPr lang="nl-NL" b="0" i="0" u="none" strike="noStrike" kern="1200" dirty="0">
                <a:solidFill>
                  <a:schemeClr val="tx1"/>
                </a:solidFill>
                <a:effectLst/>
              </a:rPr>
              <a:t>Vermoed je dat iemand je wachtwoord kent, of dat je op je e-mailadres of telefoon van je werkgever </a:t>
            </a:r>
            <a:r>
              <a:rPr lang="nl-NL" b="0" i="0" u="none" strike="noStrike" kern="1200" dirty="0" err="1">
                <a:solidFill>
                  <a:schemeClr val="tx1"/>
                </a:solidFill>
                <a:effectLst/>
              </a:rPr>
              <a:t>phishingmail</a:t>
            </a:r>
            <a:r>
              <a:rPr lang="nl-NL" b="0" i="0" u="none" strike="noStrike" kern="1200" dirty="0">
                <a:solidFill>
                  <a:schemeClr val="tx1"/>
                </a:solidFill>
                <a:effectLst/>
              </a:rPr>
              <a:t> hebt ontvangen?  Heb je toch op een link of een bijlage in een verdacht bericht geklikt ? Is je laptop, smartphone of tablet van je werkgever verloren geraakt of gestolen? Meld dat dan onmiddellijk aan je werkgever.</a:t>
            </a:r>
          </a:p>
          <a:p>
            <a:pPr marL="0" indent="0">
              <a:buFont typeface="Arial" panose="020B0604020202020204" pitchFamily="34" charset="0"/>
              <a:buNone/>
            </a:pPr>
            <a:endParaRPr lang="nl-NL" sz="1200" b="1" i="0" u="none" strike="noStrike"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pPr>
                <a:defRPr/>
              </a:pPr>
              <a:t>9</a:t>
            </a:fld>
            <a:endParaRPr lang="en-GB" dirty="0"/>
          </a:p>
        </p:txBody>
      </p:sp>
    </p:spTree>
    <p:extLst>
      <p:ext uri="{BB962C8B-B14F-4D97-AF65-F5344CB8AC3E}">
        <p14:creationId xmlns:p14="http://schemas.microsoft.com/office/powerpoint/2010/main" val="5156495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10" name="Espace réservé du texte 9"/>
          <p:cNvSpPr>
            <a:spLocks noGrp="1"/>
          </p:cNvSpPr>
          <p:nvPr>
            <p:ph type="body" sz="quarter" idx="13" hasCustomPrompt="1"/>
          </p:nvPr>
        </p:nvSpPr>
        <p:spPr>
          <a:xfrm>
            <a:off x="3416300" y="3271838"/>
            <a:ext cx="4476750" cy="2151062"/>
          </a:xfrm>
        </p:spPr>
        <p:txBody>
          <a:bodyPr/>
          <a:lstStyle>
            <a:lvl1pPr marL="0" indent="0">
              <a:buFontTx/>
              <a:buNone/>
              <a:defRPr sz="2400" b="1" i="0" baseline="0">
                <a:solidFill>
                  <a:srgbClr val="1BB7D5"/>
                </a:solidFill>
                <a:latin typeface="Avenir Heavy" charset="0"/>
                <a:ea typeface="Avenir Heavy" charset="0"/>
                <a:cs typeface="Avenir Heavy" charset="0"/>
              </a:defRPr>
            </a:lvl1pPr>
          </a:lstStyle>
          <a:p>
            <a:pPr lvl="0"/>
            <a:r>
              <a:rPr lang="fr-FR" dirty="0"/>
              <a:t>CLICK TO EDIT MASTER TITLE STYLE</a:t>
            </a:r>
          </a:p>
        </p:txBody>
      </p:sp>
      <p:sp>
        <p:nvSpPr>
          <p:cNvPr id="14" name="Espace réservé du texte 13"/>
          <p:cNvSpPr>
            <a:spLocks noGrp="1"/>
          </p:cNvSpPr>
          <p:nvPr>
            <p:ph type="body" sz="quarter" idx="14" hasCustomPrompt="1"/>
          </p:nvPr>
        </p:nvSpPr>
        <p:spPr>
          <a:xfrm>
            <a:off x="3416300" y="5599889"/>
            <a:ext cx="4796757" cy="898274"/>
          </a:xfrm>
        </p:spPr>
        <p:txBody>
          <a:bodyPr/>
          <a:lstStyle>
            <a:lvl1pPr marL="0" indent="0" eaLnBrk="1" hangingPunct="1">
              <a:spcBef>
                <a:spcPct val="0"/>
              </a:spcBef>
              <a:buFontTx/>
              <a:buNone/>
              <a:defRPr sz="1400">
                <a:solidFill>
                  <a:srgbClr val="E22567"/>
                </a:solidFill>
              </a:defRPr>
            </a:lvl1pPr>
          </a:lstStyle>
          <a:p>
            <a:pPr eaLnBrk="1" hangingPunct="1">
              <a:spcBef>
                <a:spcPct val="0"/>
              </a:spcBef>
              <a:buFontTx/>
              <a:buNone/>
            </a:pPr>
            <a:r>
              <a:rPr lang="en-US" altLang="en-US" sz="1400" dirty="0">
                <a:solidFill>
                  <a:srgbClr val="E22567"/>
                </a:solidFill>
                <a:latin typeface="Avenir Book" charset="0"/>
              </a:rPr>
              <a:t>City I date month year</a:t>
            </a:r>
          </a:p>
        </p:txBody>
      </p:sp>
    </p:spTree>
    <p:extLst>
      <p:ext uri="{BB962C8B-B14F-4D97-AF65-F5344CB8AC3E}">
        <p14:creationId xmlns:p14="http://schemas.microsoft.com/office/powerpoint/2010/main" val="18725026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nl-BE"/>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BE"/>
              <a:t>Click to edit Master text styles</a:t>
            </a:r>
          </a:p>
          <a:p>
            <a:pPr lvl="1"/>
            <a:r>
              <a:rPr lang="nl-BE"/>
              <a:t>Second level</a:t>
            </a:r>
          </a:p>
          <a:p>
            <a:pPr lvl="2"/>
            <a:r>
              <a:rPr lang="nl-BE"/>
              <a:t>Third level</a:t>
            </a:r>
          </a:p>
          <a:p>
            <a:pPr lvl="3"/>
            <a:r>
              <a:rPr lang="nl-BE"/>
              <a:t>Fourth level</a:t>
            </a:r>
          </a:p>
          <a:p>
            <a:pPr lvl="4"/>
            <a:r>
              <a:rPr lang="nl-BE"/>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BE"/>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C2AD97F-BA35-4E4B-962E-AD287A58D4F4}" type="slidenum">
              <a:rPr lang="en-US" altLang="en-US"/>
              <a:pPr>
                <a:defRPr/>
              </a:pPr>
              <a:t>‹#›</a:t>
            </a:fld>
            <a:endParaRPr lang="en-US" altLang="en-US"/>
          </a:p>
        </p:txBody>
      </p:sp>
    </p:spTree>
    <p:extLst>
      <p:ext uri="{BB962C8B-B14F-4D97-AF65-F5344CB8AC3E}">
        <p14:creationId xmlns:p14="http://schemas.microsoft.com/office/powerpoint/2010/main" val="3536355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nl-BE"/>
              <a:t>Click to edit Master text styles</a:t>
            </a:r>
          </a:p>
          <a:p>
            <a:pPr lvl="1"/>
            <a:r>
              <a:rPr lang="nl-BE"/>
              <a:t>Second level</a:t>
            </a:r>
          </a:p>
          <a:p>
            <a:pPr lvl="2"/>
            <a:r>
              <a:rPr lang="nl-BE"/>
              <a:t>Third level</a:t>
            </a:r>
          </a:p>
          <a:p>
            <a:pPr lvl="3"/>
            <a:r>
              <a:rPr lang="nl-BE"/>
              <a:t>Fourth level</a:t>
            </a:r>
          </a:p>
          <a:p>
            <a:pPr lvl="4"/>
            <a:r>
              <a:rPr lang="nl-BE"/>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3CDB207-49D2-1146-A396-09B36D99F009}" type="slidenum">
              <a:rPr lang="en-US" altLang="en-US"/>
              <a:pPr>
                <a:defRPr/>
              </a:pPr>
              <a:t>‹#›</a:t>
            </a:fld>
            <a:endParaRPr lang="en-US" altLang="en-US"/>
          </a:p>
        </p:txBody>
      </p:sp>
    </p:spTree>
    <p:extLst>
      <p:ext uri="{BB962C8B-B14F-4D97-AF65-F5344CB8AC3E}">
        <p14:creationId xmlns:p14="http://schemas.microsoft.com/office/powerpoint/2010/main" val="14652863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1_Content with Caption">
    <p:spTree>
      <p:nvGrpSpPr>
        <p:cNvPr id="1" name=""/>
        <p:cNvGrpSpPr/>
        <p:nvPr/>
      </p:nvGrpSpPr>
      <p:grpSpPr>
        <a:xfrm>
          <a:off x="0" y="0"/>
          <a:ext cx="0" cy="0"/>
          <a:chOff x="0" y="0"/>
          <a:chExt cx="0" cy="0"/>
        </a:xfrm>
      </p:grpSpPr>
      <p:sp>
        <p:nvSpPr>
          <p:cNvPr id="32" name="Shape 32"/>
          <p:cNvSpPr>
            <a:spLocks noGrp="1"/>
          </p:cNvSpPr>
          <p:nvPr>
            <p:ph type="title"/>
          </p:nvPr>
        </p:nvSpPr>
        <p:spPr>
          <a:xfrm>
            <a:off x="457201" y="1"/>
            <a:ext cx="3008314" cy="1435100"/>
          </a:xfrm>
          <a:prstGeom prst="rect">
            <a:avLst/>
          </a:prstGeom>
        </p:spPr>
        <p:txBody>
          <a:bodyPr anchor="b"/>
          <a:lstStyle>
            <a:lvl1pPr algn="l">
              <a:defRPr sz="2000" b="1"/>
            </a:lvl1pPr>
          </a:lstStyle>
          <a:p>
            <a:pPr lvl="0"/>
            <a:r>
              <a:t>Click to edit Master title style</a:t>
            </a:r>
          </a:p>
        </p:txBody>
      </p:sp>
      <p:sp>
        <p:nvSpPr>
          <p:cNvPr id="33" name="Shape 33"/>
          <p:cNvSpPr>
            <a:spLocks noGrp="1"/>
          </p:cNvSpPr>
          <p:nvPr>
            <p:ph type="body" idx="1"/>
          </p:nvPr>
        </p:nvSpPr>
        <p:spPr>
          <a:xfrm>
            <a:off x="3575050" y="273051"/>
            <a:ext cx="5111750" cy="6584951"/>
          </a:xfrm>
          <a:prstGeom prst="rect">
            <a:avLst/>
          </a:prstGeom>
        </p:spPr>
        <p:txBody>
          <a:bodyPr/>
          <a:lstStyle/>
          <a:p>
            <a:pPr lvl="0"/>
            <a:r>
              <a:t>Click to edit Master text styles</a:t>
            </a:r>
          </a:p>
          <a:p>
            <a:pPr lvl="1"/>
            <a:r>
              <a:t>Second level</a:t>
            </a:r>
          </a:p>
          <a:p>
            <a:pPr lvl="2"/>
            <a:r>
              <a:t>Third level</a:t>
            </a:r>
          </a:p>
          <a:p>
            <a:pPr lvl="3"/>
            <a:r>
              <a:t>Fourth level</a:t>
            </a:r>
          </a:p>
          <a:p>
            <a:pPr lvl="4"/>
            <a:r>
              <a:t>Fifth level</a:t>
            </a:r>
          </a:p>
        </p:txBody>
      </p:sp>
      <p:sp>
        <p:nvSpPr>
          <p:cNvPr id="4" name="Shape 34"/>
          <p:cNvSpPr>
            <a:spLocks noGrp="1"/>
          </p:cNvSpPr>
          <p:nvPr>
            <p:ph type="sldNum" sz="quarter" idx="10"/>
          </p:nvPr>
        </p:nvSpPr>
        <p:spPr>
          <a:ln w="12700">
            <a:miter lim="400000"/>
          </a:ln>
        </p:spPr>
        <p:txBody>
          <a:bodyPr/>
          <a:lstStyle>
            <a:lvl1pPr eaLnBrk="0" hangingPunct="0">
              <a:defRPr>
                <a:latin typeface="Proximus" panose="00000500000000000000" pitchFamily="2" charset="0"/>
                <a:cs typeface="Arial" panose="020B0604020202020204" pitchFamily="34" charset="0"/>
              </a:defRPr>
            </a:lvl1pPr>
          </a:lstStyle>
          <a:p>
            <a:pPr>
              <a:defRPr/>
            </a:pPr>
            <a:fld id="{10B56A63-36DC-C742-8D71-213ED9C15D25}" type="slidenum">
              <a:rPr/>
              <a:pPr>
                <a:defRPr/>
              </a:pPr>
              <a:t>‹#›</a:t>
            </a:fld>
            <a:endParaRPr/>
          </a:p>
        </p:txBody>
      </p:sp>
    </p:spTree>
    <p:extLst>
      <p:ext uri="{BB962C8B-B14F-4D97-AF65-F5344CB8AC3E}">
        <p14:creationId xmlns:p14="http://schemas.microsoft.com/office/powerpoint/2010/main" val="892364921"/>
      </p:ext>
    </p:extLst>
  </p:cSld>
  <p:clrMapOvr>
    <a:masterClrMapping/>
  </p:clrMapOvr>
  <p:transition xmlns:p14="http://schemas.microsoft.com/office/powerpoint/2010/main" spd="med"/>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ext Content Slide 2">
    <p:spTree>
      <p:nvGrpSpPr>
        <p:cNvPr id="1" name=""/>
        <p:cNvGrpSpPr/>
        <p:nvPr/>
      </p:nvGrpSpPr>
      <p:grpSpPr>
        <a:xfrm>
          <a:off x="0" y="0"/>
          <a:ext cx="0" cy="0"/>
          <a:chOff x="0" y="0"/>
          <a:chExt cx="0" cy="0"/>
        </a:xfrm>
      </p:grpSpPr>
      <p:sp>
        <p:nvSpPr>
          <p:cNvPr id="9" name="Text Placeholder 2"/>
          <p:cNvSpPr>
            <a:spLocks noGrp="1"/>
          </p:cNvSpPr>
          <p:nvPr>
            <p:ph idx="1"/>
          </p:nvPr>
        </p:nvSpPr>
        <p:spPr bwMode="gray">
          <a:xfrm>
            <a:off x="634183" y="1278386"/>
            <a:ext cx="7866881" cy="4922391"/>
          </a:xfrm>
          <a:prstGeom prst="rect">
            <a:avLst/>
          </a:prstGeom>
        </p:spPr>
        <p:txBody>
          <a:bodyPr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
        <p:nvSpPr>
          <p:cNvPr id="2" name="Title 1"/>
          <p:cNvSpPr>
            <a:spLocks noGrp="1"/>
          </p:cNvSpPr>
          <p:nvPr>
            <p:ph type="title"/>
          </p:nvPr>
        </p:nvSpPr>
        <p:spPr/>
        <p:txBody>
          <a:bodyPr/>
          <a:lstStyle/>
          <a:p>
            <a:r>
              <a:rPr lang="en-US" noProof="0"/>
              <a:t>Click to edit Master title style</a:t>
            </a:r>
            <a:endParaRPr lang="en-GB" noProof="0" dirty="0"/>
          </a:p>
        </p:txBody>
      </p:sp>
      <p:sp>
        <p:nvSpPr>
          <p:cNvPr id="4" name="Slide Number Placeholder 4"/>
          <p:cNvSpPr>
            <a:spLocks noGrp="1"/>
          </p:cNvSpPr>
          <p:nvPr>
            <p:ph type="sldNum" sz="quarter" idx="10"/>
          </p:nvPr>
        </p:nvSpPr>
        <p:spPr/>
        <p:txBody>
          <a:bodyPr/>
          <a:lstStyle>
            <a:lvl1pPr>
              <a:defRPr/>
            </a:lvl1pPr>
          </a:lstStyle>
          <a:p>
            <a:pPr>
              <a:defRPr/>
            </a:pPr>
            <a:fld id="{325AD809-C46C-4149-AD7E-E30836F9AC28}" type="slidenum">
              <a:rPr lang="en-GB"/>
              <a:pPr>
                <a:defRPr/>
              </a:pPr>
              <a:t>‹#›</a:t>
            </a:fld>
            <a:endParaRPr lang="en-GB" dirty="0"/>
          </a:p>
        </p:txBody>
      </p:sp>
    </p:spTree>
    <p:extLst>
      <p:ext uri="{BB962C8B-B14F-4D97-AF65-F5344CB8AC3E}">
        <p14:creationId xmlns:p14="http://schemas.microsoft.com/office/powerpoint/2010/main" val="20989202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Object - Networking">
    <p:spTree>
      <p:nvGrpSpPr>
        <p:cNvPr id="1" name=""/>
        <p:cNvGrpSpPr/>
        <p:nvPr/>
      </p:nvGrpSpPr>
      <p:grpSpPr>
        <a:xfrm>
          <a:off x="0" y="0"/>
          <a:ext cx="0" cy="0"/>
          <a:chOff x="0" y="0"/>
          <a:chExt cx="0" cy="0"/>
        </a:xfrm>
      </p:grpSpPr>
      <p:sp>
        <p:nvSpPr>
          <p:cNvPr id="8" name="Content Placeholder 5"/>
          <p:cNvSpPr>
            <a:spLocks noGrp="1"/>
          </p:cNvSpPr>
          <p:nvPr>
            <p:ph sz="quarter" idx="4"/>
          </p:nvPr>
        </p:nvSpPr>
        <p:spPr>
          <a:xfrm>
            <a:off x="611716" y="2069439"/>
            <a:ext cx="7888288" cy="4162559"/>
          </a:xfrm>
          <a:prstGeom prst="rect">
            <a:avLst/>
          </a:prstGeom>
        </p:spPr>
        <p:txBody>
          <a:bodyPr/>
          <a:lstStyle>
            <a:lvl1pPr marL="0" indent="0">
              <a:buNone/>
              <a:defRPr/>
            </a:lvl1pPr>
          </a:lstStyle>
          <a:p>
            <a:pPr lvl="0"/>
            <a:endParaRPr lang="nl-BE" dirty="0"/>
          </a:p>
        </p:txBody>
      </p:sp>
      <p:sp>
        <p:nvSpPr>
          <p:cNvPr id="4" name="Title 1"/>
          <p:cNvSpPr>
            <a:spLocks noGrp="1"/>
          </p:cNvSpPr>
          <p:nvPr>
            <p:ph type="title"/>
          </p:nvPr>
        </p:nvSpPr>
        <p:spPr bwMode="white">
          <a:xfrm>
            <a:off x="374574" y="429658"/>
            <a:ext cx="5651653" cy="1498294"/>
          </a:xfrm>
          <a:prstGeom prst="rect">
            <a:avLst/>
          </a:prstGeom>
        </p:spPr>
        <p:txBody>
          <a:bodyPr>
            <a:normAutofit/>
          </a:bodyPr>
          <a:lstStyle>
            <a:lvl1pPr>
              <a:defRPr sz="4000">
                <a:solidFill>
                  <a:schemeClr val="bg1"/>
                </a:solidFill>
                <a:latin typeface="+mn-lt"/>
              </a:defRPr>
            </a:lvl1pPr>
          </a:lstStyle>
          <a:p>
            <a:r>
              <a:rPr lang="en-US" dirty="0"/>
              <a:t>Click to edit Master title style</a:t>
            </a:r>
            <a:endParaRPr lang="nl-BE" dirty="0"/>
          </a:p>
        </p:txBody>
      </p:sp>
      <p:sp>
        <p:nvSpPr>
          <p:cNvPr id="5" name="Slide Number Placeholder 3"/>
          <p:cNvSpPr>
            <a:spLocks noGrp="1"/>
          </p:cNvSpPr>
          <p:nvPr>
            <p:ph type="sldNum" sz="quarter" idx="10"/>
          </p:nvPr>
        </p:nvSpPr>
        <p:spPr>
          <a:xfrm>
            <a:off x="7075488" y="6488113"/>
            <a:ext cx="2057400" cy="365125"/>
          </a:xfrm>
        </p:spPr>
        <p:txBody>
          <a:bodyPr/>
          <a:lstStyle>
            <a:lvl1pPr algn="r">
              <a:defRPr sz="1200">
                <a:solidFill>
                  <a:srgbClr val="797979"/>
                </a:solidFill>
              </a:defRPr>
            </a:lvl1pPr>
          </a:lstStyle>
          <a:p>
            <a:pPr>
              <a:defRPr/>
            </a:pPr>
            <a:fld id="{393DD872-903F-EC4A-8058-1EFEED8DD1CA}" type="slidenum">
              <a:rPr lang="nl-BE"/>
              <a:pPr>
                <a:defRPr/>
              </a:pPr>
              <a:t>‹#›</a:t>
            </a:fld>
            <a:endParaRPr lang="nl-BE" dirty="0"/>
          </a:p>
        </p:txBody>
      </p:sp>
    </p:spTree>
    <p:extLst>
      <p:ext uri="{BB962C8B-B14F-4D97-AF65-F5344CB8AC3E}">
        <p14:creationId xmlns:p14="http://schemas.microsoft.com/office/powerpoint/2010/main" val="19861889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Bullet list - Networking">
    <p:spTree>
      <p:nvGrpSpPr>
        <p:cNvPr id="1" name=""/>
        <p:cNvGrpSpPr/>
        <p:nvPr/>
      </p:nvGrpSpPr>
      <p:grpSpPr>
        <a:xfrm>
          <a:off x="0" y="0"/>
          <a:ext cx="0" cy="0"/>
          <a:chOff x="0" y="0"/>
          <a:chExt cx="0" cy="0"/>
        </a:xfrm>
      </p:grpSpPr>
      <p:sp>
        <p:nvSpPr>
          <p:cNvPr id="8" name="Content Placeholder 2"/>
          <p:cNvSpPr>
            <a:spLocks noGrp="1"/>
          </p:cNvSpPr>
          <p:nvPr>
            <p:ph idx="1"/>
          </p:nvPr>
        </p:nvSpPr>
        <p:spPr>
          <a:xfrm>
            <a:off x="628650" y="2108199"/>
            <a:ext cx="7886700" cy="4250268"/>
          </a:xfrm>
          <a:prstGeom prst="rect">
            <a:avLst/>
          </a:prstGeom>
        </p:spPr>
        <p:txBody>
          <a:bodyPr/>
          <a:lstStyle>
            <a:lvl1pPr>
              <a:defRPr>
                <a:solidFill>
                  <a:srgbClr val="797979"/>
                </a:solidFill>
              </a:defRPr>
            </a:lvl1pPr>
            <a:lvl2pPr>
              <a:defRPr>
                <a:solidFill>
                  <a:srgbClr val="797979"/>
                </a:solidFill>
              </a:defRPr>
            </a:lvl2pPr>
            <a:lvl3pPr>
              <a:defRPr>
                <a:solidFill>
                  <a:srgbClr val="797979"/>
                </a:solidFill>
              </a:defRPr>
            </a:lvl3pPr>
            <a:lvl4pPr>
              <a:defRPr>
                <a:solidFill>
                  <a:srgbClr val="797979"/>
                </a:solidFill>
              </a:defRPr>
            </a:lvl4pPr>
            <a:lvl5pPr>
              <a:defRPr>
                <a:solidFill>
                  <a:srgbClr val="797979"/>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nl-BE" dirty="0"/>
          </a:p>
        </p:txBody>
      </p:sp>
      <p:sp>
        <p:nvSpPr>
          <p:cNvPr id="4" name="Title 1"/>
          <p:cNvSpPr>
            <a:spLocks noGrp="1"/>
          </p:cNvSpPr>
          <p:nvPr>
            <p:ph type="title"/>
          </p:nvPr>
        </p:nvSpPr>
        <p:spPr bwMode="white">
          <a:xfrm>
            <a:off x="374574" y="429658"/>
            <a:ext cx="5651653" cy="1498294"/>
          </a:xfrm>
          <a:prstGeom prst="rect">
            <a:avLst/>
          </a:prstGeom>
        </p:spPr>
        <p:txBody>
          <a:bodyPr>
            <a:normAutofit/>
          </a:bodyPr>
          <a:lstStyle>
            <a:lvl1pPr>
              <a:defRPr sz="4000">
                <a:solidFill>
                  <a:schemeClr val="bg1"/>
                </a:solidFill>
                <a:latin typeface="+mn-lt"/>
              </a:defRPr>
            </a:lvl1pPr>
          </a:lstStyle>
          <a:p>
            <a:r>
              <a:rPr lang="en-US" dirty="0"/>
              <a:t>Click to edit Master title style</a:t>
            </a:r>
            <a:endParaRPr lang="nl-BE" dirty="0"/>
          </a:p>
        </p:txBody>
      </p:sp>
      <p:sp>
        <p:nvSpPr>
          <p:cNvPr id="5" name="Slide Number Placeholder 3"/>
          <p:cNvSpPr>
            <a:spLocks noGrp="1"/>
          </p:cNvSpPr>
          <p:nvPr>
            <p:ph type="sldNum" sz="quarter" idx="10"/>
          </p:nvPr>
        </p:nvSpPr>
        <p:spPr>
          <a:xfrm>
            <a:off x="7075488" y="6488113"/>
            <a:ext cx="2057400" cy="365125"/>
          </a:xfrm>
        </p:spPr>
        <p:txBody>
          <a:bodyPr/>
          <a:lstStyle>
            <a:lvl1pPr algn="r">
              <a:defRPr sz="1200">
                <a:solidFill>
                  <a:srgbClr val="797979"/>
                </a:solidFill>
              </a:defRPr>
            </a:lvl1pPr>
          </a:lstStyle>
          <a:p>
            <a:pPr>
              <a:defRPr/>
            </a:pPr>
            <a:fld id="{CE60D206-FE11-B642-863C-08517D669CB5}" type="slidenum">
              <a:rPr lang="nl-BE"/>
              <a:pPr>
                <a:defRPr/>
              </a:pPr>
              <a:t>‹#›</a:t>
            </a:fld>
            <a:endParaRPr lang="nl-BE" dirty="0"/>
          </a:p>
        </p:txBody>
      </p:sp>
    </p:spTree>
    <p:extLst>
      <p:ext uri="{BB962C8B-B14F-4D97-AF65-F5344CB8AC3E}">
        <p14:creationId xmlns:p14="http://schemas.microsoft.com/office/powerpoint/2010/main" val="13910333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10" name="Espace réservé du texte 9"/>
          <p:cNvSpPr>
            <a:spLocks noGrp="1"/>
          </p:cNvSpPr>
          <p:nvPr>
            <p:ph type="body" sz="quarter" idx="13" hasCustomPrompt="1"/>
          </p:nvPr>
        </p:nvSpPr>
        <p:spPr>
          <a:xfrm>
            <a:off x="3416300" y="3455938"/>
            <a:ext cx="4476750" cy="1966961"/>
          </a:xfrm>
        </p:spPr>
        <p:txBody>
          <a:bodyPr/>
          <a:lstStyle>
            <a:lvl1pPr marL="0" indent="0">
              <a:buFontTx/>
              <a:buNone/>
              <a:defRPr sz="2400" b="1" i="0" baseline="0">
                <a:solidFill>
                  <a:srgbClr val="EB5C4E"/>
                </a:solidFill>
                <a:latin typeface="Avenir Heavy" charset="0"/>
                <a:ea typeface="Avenir Heavy" charset="0"/>
                <a:cs typeface="Avenir Heavy" charset="0"/>
              </a:defRPr>
            </a:lvl1pPr>
          </a:lstStyle>
          <a:p>
            <a:pPr lvl="0"/>
            <a:r>
              <a:rPr lang="fr-FR" dirty="0"/>
              <a:t>CLICK TO EDIT MASTER TITLE STYLE</a:t>
            </a:r>
          </a:p>
        </p:txBody>
      </p:sp>
      <p:sp>
        <p:nvSpPr>
          <p:cNvPr id="14" name="Espace réservé du texte 13"/>
          <p:cNvSpPr>
            <a:spLocks noGrp="1"/>
          </p:cNvSpPr>
          <p:nvPr>
            <p:ph type="body" sz="quarter" idx="14" hasCustomPrompt="1"/>
          </p:nvPr>
        </p:nvSpPr>
        <p:spPr>
          <a:xfrm>
            <a:off x="3416300" y="5599889"/>
            <a:ext cx="4796757" cy="898274"/>
          </a:xfrm>
        </p:spPr>
        <p:txBody>
          <a:bodyPr/>
          <a:lstStyle>
            <a:lvl1pPr marL="0" indent="0" eaLnBrk="1" hangingPunct="1">
              <a:spcBef>
                <a:spcPct val="0"/>
              </a:spcBef>
              <a:buFontTx/>
              <a:buNone/>
              <a:defRPr sz="1400">
                <a:solidFill>
                  <a:srgbClr val="404040"/>
                </a:solidFill>
              </a:defRPr>
            </a:lvl1pPr>
          </a:lstStyle>
          <a:p>
            <a:pPr eaLnBrk="1" hangingPunct="1">
              <a:spcBef>
                <a:spcPct val="0"/>
              </a:spcBef>
              <a:buFontTx/>
              <a:buNone/>
            </a:pPr>
            <a:r>
              <a:rPr lang="en-US" altLang="en-US" sz="1400" dirty="0">
                <a:solidFill>
                  <a:srgbClr val="E22567"/>
                </a:solidFill>
                <a:latin typeface="Avenir Book" charset="0"/>
              </a:rPr>
              <a:t>City I date month year</a:t>
            </a:r>
          </a:p>
        </p:txBody>
      </p:sp>
      <p:sp>
        <p:nvSpPr>
          <p:cNvPr id="5" name="Espace réservé pour une image  6"/>
          <p:cNvSpPr>
            <a:spLocks noGrp="1"/>
          </p:cNvSpPr>
          <p:nvPr>
            <p:ph type="pic" sz="quarter" idx="15" hasCustomPrompt="1"/>
          </p:nvPr>
        </p:nvSpPr>
        <p:spPr>
          <a:xfrm>
            <a:off x="3416300" y="1385455"/>
            <a:ext cx="1471229" cy="1300907"/>
          </a:xfrm>
        </p:spPr>
        <p:txBody>
          <a:bodyPr/>
          <a:lstStyle>
            <a:lvl1pPr marL="342900" marR="0" indent="-342900" algn="l" defTabSz="457200" rtl="0" eaLnBrk="0" fontAlgn="base" latinLnBrk="0" hangingPunct="0">
              <a:lnSpc>
                <a:spcPct val="100000"/>
              </a:lnSpc>
              <a:spcBef>
                <a:spcPct val="20000"/>
              </a:spcBef>
              <a:spcAft>
                <a:spcPct val="0"/>
              </a:spcAft>
              <a:buClrTx/>
              <a:buSzTx/>
              <a:buFont typeface="Arial" charset="0"/>
              <a:buNone/>
              <a:tabLst/>
              <a:defRPr sz="1400" b="0" i="1" baseline="0">
                <a:latin typeface="Avenir Light Oblique" charset="0"/>
                <a:ea typeface="Avenir Light Oblique" charset="0"/>
                <a:cs typeface="Avenir Light Oblique" charset="0"/>
              </a:defRPr>
            </a:lvl1pPr>
          </a:lstStyle>
          <a:p>
            <a:pPr marL="342900" marR="0" lvl="0" indent="-342900" algn="l" defTabSz="457200" rtl="0" eaLnBrk="0" fontAlgn="base" latinLnBrk="0" hangingPunct="0">
              <a:lnSpc>
                <a:spcPct val="100000"/>
              </a:lnSpc>
              <a:spcBef>
                <a:spcPct val="20000"/>
              </a:spcBef>
              <a:spcAft>
                <a:spcPct val="0"/>
              </a:spcAft>
              <a:buClrTx/>
              <a:buSzTx/>
              <a:buFont typeface="Arial" charset="0"/>
              <a:buNone/>
              <a:tabLst/>
              <a:defRPr/>
            </a:pPr>
            <a:r>
              <a:rPr lang="fr-FR" dirty="0" err="1"/>
              <a:t>Plaats</a:t>
            </a:r>
            <a:r>
              <a:rPr lang="fr-FR" dirty="0"/>
              <a:t> hier </a:t>
            </a:r>
            <a:r>
              <a:rPr lang="fr-FR" dirty="0" err="1"/>
              <a:t>het</a:t>
            </a:r>
            <a:r>
              <a:rPr lang="fr-FR" dirty="0"/>
              <a:t> logo van je </a:t>
            </a:r>
            <a:r>
              <a:rPr lang="fr-FR" dirty="0" err="1"/>
              <a:t>organisatie</a:t>
            </a:r>
            <a:endParaRPr lang="fr-FR" dirty="0"/>
          </a:p>
        </p:txBody>
      </p:sp>
    </p:spTree>
    <p:extLst>
      <p:ext uri="{BB962C8B-B14F-4D97-AF65-F5344CB8AC3E}">
        <p14:creationId xmlns:p14="http://schemas.microsoft.com/office/powerpoint/2010/main" val="28327139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Chapter_Blu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593848" y="469900"/>
            <a:ext cx="5956301" cy="1143000"/>
          </a:xfrm>
        </p:spPr>
        <p:txBody>
          <a:bodyPr>
            <a:normAutofit/>
          </a:bodyPr>
          <a:lstStyle>
            <a:lvl1pPr algn="ctr">
              <a:defRPr sz="2100" b="1" i="0">
                <a:solidFill>
                  <a:srgbClr val="EB5C4E"/>
                </a:solidFill>
                <a:latin typeface="Avenir Heavy" charset="0"/>
                <a:ea typeface="Avenir Heavy" charset="0"/>
                <a:cs typeface="Avenir Heavy" charset="0"/>
              </a:defRPr>
            </a:lvl1pPr>
          </a:lstStyle>
          <a:p>
            <a:r>
              <a:rPr lang="nl-BE" dirty="0"/>
              <a:t>Click to edit Master title style</a:t>
            </a:r>
            <a:endParaRPr lang="en-US" dirty="0"/>
          </a:p>
        </p:txBody>
      </p:sp>
      <p:sp>
        <p:nvSpPr>
          <p:cNvPr id="3" name="Content Placeholder 2"/>
          <p:cNvSpPr>
            <a:spLocks noGrp="1"/>
          </p:cNvSpPr>
          <p:nvPr>
            <p:ph idx="1"/>
          </p:nvPr>
        </p:nvSpPr>
        <p:spPr>
          <a:xfrm>
            <a:off x="965200" y="1841500"/>
            <a:ext cx="7162800" cy="3708015"/>
          </a:xfrm>
        </p:spPr>
        <p:txBody>
          <a:bodyPr/>
          <a:lstStyle>
            <a:lvl1pPr>
              <a:buClr>
                <a:srgbClr val="EB5C4E"/>
              </a:buClr>
              <a:defRPr sz="1800">
                <a:solidFill>
                  <a:srgbClr val="404040"/>
                </a:solidFill>
                <a:latin typeface="Avenir Book"/>
                <a:cs typeface="Avenir Book"/>
              </a:defRPr>
            </a:lvl1pPr>
            <a:lvl2pPr>
              <a:buClr>
                <a:srgbClr val="EB5C4E"/>
              </a:buClr>
              <a:defRPr sz="1800">
                <a:solidFill>
                  <a:srgbClr val="404040"/>
                </a:solidFill>
                <a:latin typeface="Avenir Book"/>
                <a:cs typeface="Avenir Book"/>
              </a:defRPr>
            </a:lvl2pPr>
            <a:lvl3pPr>
              <a:buClr>
                <a:srgbClr val="EB5C4E"/>
              </a:buClr>
              <a:defRPr sz="1800">
                <a:solidFill>
                  <a:srgbClr val="404040"/>
                </a:solidFill>
                <a:latin typeface="Avenir Book"/>
                <a:cs typeface="Avenir Book"/>
              </a:defRPr>
            </a:lvl3pPr>
          </a:lstStyle>
          <a:p>
            <a:pPr lvl="0"/>
            <a:r>
              <a:rPr lang="nl-BE" dirty="0"/>
              <a:t>Click to edit Master text styles</a:t>
            </a:r>
          </a:p>
          <a:p>
            <a:pPr lvl="1"/>
            <a:r>
              <a:rPr lang="nl-BE" dirty="0"/>
              <a:t>Second level</a:t>
            </a:r>
          </a:p>
          <a:p>
            <a:pPr lvl="2"/>
            <a:r>
              <a:rPr lang="nl-BE" dirty="0"/>
              <a:t>Third level</a:t>
            </a:r>
          </a:p>
        </p:txBody>
      </p:sp>
      <p:sp>
        <p:nvSpPr>
          <p:cNvPr id="5" name="Slide Number Placeholder 5"/>
          <p:cNvSpPr>
            <a:spLocks noGrp="1"/>
          </p:cNvSpPr>
          <p:nvPr>
            <p:ph type="sldNum" sz="quarter" idx="10"/>
          </p:nvPr>
        </p:nvSpPr>
        <p:spPr>
          <a:xfrm>
            <a:off x="8686800" y="6413500"/>
            <a:ext cx="435861" cy="365125"/>
          </a:xfrm>
        </p:spPr>
        <p:txBody>
          <a:bodyPr/>
          <a:lstStyle>
            <a:lvl1pPr algn="ctr">
              <a:defRPr/>
            </a:lvl1pPr>
          </a:lstStyle>
          <a:p>
            <a:pPr>
              <a:defRPr/>
            </a:pPr>
            <a:fld id="{2445E06D-40C8-EA46-88DD-7A5FD2B50BC1}" type="slidenum">
              <a:rPr lang="en-US" altLang="en-US" smtClean="0"/>
              <a:pPr>
                <a:defRPr/>
              </a:pPr>
              <a:t>‹#›</a:t>
            </a:fld>
            <a:endParaRPr lang="en-US" altLang="en-US" dirty="0"/>
          </a:p>
        </p:txBody>
      </p:sp>
      <p:cxnSp>
        <p:nvCxnSpPr>
          <p:cNvPr id="10" name="Connecteur droit 9"/>
          <p:cNvCxnSpPr/>
          <p:nvPr userDrawn="1"/>
        </p:nvCxnSpPr>
        <p:spPr>
          <a:xfrm>
            <a:off x="965200" y="1496164"/>
            <a:ext cx="7162800" cy="0"/>
          </a:xfrm>
          <a:prstGeom prst="line">
            <a:avLst/>
          </a:prstGeom>
          <a:ln w="6350" cmpd="sng">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40777823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Picture_Option_1">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0" y="409937"/>
            <a:ext cx="3725330" cy="583471"/>
          </a:xfrm>
        </p:spPr>
        <p:txBody>
          <a:bodyPr>
            <a:normAutofit/>
          </a:bodyPr>
          <a:lstStyle>
            <a:lvl1pPr algn="ctr">
              <a:defRPr sz="2200" b="1" i="0">
                <a:solidFill>
                  <a:srgbClr val="EB5C4E"/>
                </a:solidFill>
                <a:latin typeface="Avenir Medium" charset="0"/>
                <a:ea typeface="Avenir Medium" charset="0"/>
                <a:cs typeface="Avenir Medium" charset="0"/>
              </a:defRPr>
            </a:lvl1pPr>
          </a:lstStyle>
          <a:p>
            <a:r>
              <a:rPr lang="nl-BE" dirty="0"/>
              <a:t>Click to edit Master </a:t>
            </a:r>
            <a:br>
              <a:rPr lang="nl-BE" dirty="0"/>
            </a:br>
            <a:r>
              <a:rPr lang="nl-BE" dirty="0"/>
              <a:t>title style</a:t>
            </a:r>
            <a:endParaRPr lang="en-US" dirty="0"/>
          </a:p>
        </p:txBody>
      </p:sp>
      <p:sp>
        <p:nvSpPr>
          <p:cNvPr id="3" name="Content Placeholder 2"/>
          <p:cNvSpPr>
            <a:spLocks noGrp="1"/>
          </p:cNvSpPr>
          <p:nvPr>
            <p:ph idx="1"/>
          </p:nvPr>
        </p:nvSpPr>
        <p:spPr>
          <a:xfrm>
            <a:off x="4613835" y="1679913"/>
            <a:ext cx="3606800" cy="4525963"/>
          </a:xfrm>
        </p:spPr>
        <p:txBody>
          <a:bodyPr/>
          <a:lstStyle>
            <a:lvl1pPr>
              <a:buClr>
                <a:srgbClr val="EB5C4E"/>
              </a:buClr>
              <a:defRPr sz="1600" b="1">
                <a:solidFill>
                  <a:srgbClr val="404040"/>
                </a:solidFill>
                <a:latin typeface="Avenir Book"/>
                <a:cs typeface="Avenir Book"/>
              </a:defRPr>
            </a:lvl1pPr>
            <a:lvl2pPr>
              <a:buClr>
                <a:srgbClr val="EB5C4E"/>
              </a:buClr>
              <a:defRPr sz="1600">
                <a:solidFill>
                  <a:srgbClr val="404040"/>
                </a:solidFill>
                <a:latin typeface="Avenir Book"/>
                <a:cs typeface="Avenir Book"/>
              </a:defRPr>
            </a:lvl2pPr>
            <a:lvl3pPr>
              <a:buClr>
                <a:srgbClr val="EB5C4E"/>
              </a:buClr>
              <a:defRPr sz="1600">
                <a:solidFill>
                  <a:srgbClr val="404040"/>
                </a:solidFill>
                <a:latin typeface="Avenir Book"/>
                <a:cs typeface="Avenir Book"/>
              </a:defRPr>
            </a:lvl3pPr>
          </a:lstStyle>
          <a:p>
            <a:pPr lvl="0"/>
            <a:r>
              <a:rPr lang="nl-BE" dirty="0"/>
              <a:t>Click to edit Master text styles</a:t>
            </a:r>
          </a:p>
          <a:p>
            <a:pPr lvl="1"/>
            <a:r>
              <a:rPr lang="nl-BE" dirty="0"/>
              <a:t>Second level</a:t>
            </a:r>
          </a:p>
          <a:p>
            <a:pPr lvl="2"/>
            <a:r>
              <a:rPr lang="nl-BE" dirty="0"/>
              <a:t>Third level</a:t>
            </a:r>
          </a:p>
        </p:txBody>
      </p:sp>
      <p:sp>
        <p:nvSpPr>
          <p:cNvPr id="5" name="Slide Number Placeholder 5"/>
          <p:cNvSpPr>
            <a:spLocks noGrp="1"/>
          </p:cNvSpPr>
          <p:nvPr>
            <p:ph type="sldNum" sz="quarter" idx="10"/>
          </p:nvPr>
        </p:nvSpPr>
        <p:spPr>
          <a:xfrm>
            <a:off x="8534400" y="6481856"/>
            <a:ext cx="605474" cy="385668"/>
          </a:xfrm>
        </p:spPr>
        <p:txBody>
          <a:bodyPr/>
          <a:lstStyle>
            <a:lvl1pPr algn="ctr">
              <a:defRPr/>
            </a:lvl1pPr>
          </a:lstStyle>
          <a:p>
            <a:pPr>
              <a:defRPr/>
            </a:pPr>
            <a:fld id="{B837F764-1F0B-A64E-B258-E9A6F6E368C4}" type="slidenum">
              <a:rPr lang="en-US" altLang="en-US" smtClean="0"/>
              <a:pPr>
                <a:defRPr/>
              </a:pPr>
              <a:t>‹#›</a:t>
            </a:fld>
            <a:endParaRPr lang="en-US" altLang="en-US" dirty="0"/>
          </a:p>
        </p:txBody>
      </p:sp>
      <p:cxnSp>
        <p:nvCxnSpPr>
          <p:cNvPr id="8" name="Connecteur droit 7"/>
          <p:cNvCxnSpPr/>
          <p:nvPr userDrawn="1"/>
        </p:nvCxnSpPr>
        <p:spPr>
          <a:xfrm>
            <a:off x="4706471" y="1327307"/>
            <a:ext cx="3421529" cy="5950"/>
          </a:xfrm>
          <a:prstGeom prst="line">
            <a:avLst/>
          </a:prstGeom>
          <a:ln w="6350" cmpd="sng">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6171668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Last_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8" name="Espace réservé du texte 7"/>
          <p:cNvSpPr>
            <a:spLocks noGrp="1"/>
          </p:cNvSpPr>
          <p:nvPr>
            <p:ph type="body" sz="quarter" idx="10" hasCustomPrompt="1"/>
          </p:nvPr>
        </p:nvSpPr>
        <p:spPr>
          <a:xfrm>
            <a:off x="1053619" y="3894791"/>
            <a:ext cx="2813050" cy="277812"/>
          </a:xfrm>
        </p:spPr>
        <p:txBody>
          <a:bodyPr/>
          <a:lstStyle>
            <a:lvl1pPr marL="0" indent="0">
              <a:buNone/>
              <a:defRPr sz="1400" b="1" i="0">
                <a:solidFill>
                  <a:srgbClr val="EB5C4E"/>
                </a:solidFill>
                <a:latin typeface="Avenir Black" charset="0"/>
                <a:ea typeface="Avenir Black" charset="0"/>
                <a:cs typeface="Avenir Black" charset="0"/>
              </a:defRPr>
            </a:lvl1pPr>
            <a:lvl2pPr>
              <a:defRPr sz="1400" b="1" i="0">
                <a:latin typeface="Avenir Black" charset="0"/>
                <a:ea typeface="Avenir Black" charset="0"/>
                <a:cs typeface="Avenir Black" charset="0"/>
              </a:defRPr>
            </a:lvl2pPr>
            <a:lvl3pPr>
              <a:defRPr sz="1400" b="1" i="0">
                <a:latin typeface="Avenir Black" charset="0"/>
                <a:ea typeface="Avenir Black" charset="0"/>
                <a:cs typeface="Avenir Black" charset="0"/>
              </a:defRPr>
            </a:lvl3pPr>
            <a:lvl4pPr>
              <a:defRPr sz="1400" b="1" i="0">
                <a:latin typeface="Avenir Black" charset="0"/>
                <a:ea typeface="Avenir Black" charset="0"/>
                <a:cs typeface="Avenir Black" charset="0"/>
              </a:defRPr>
            </a:lvl4pPr>
            <a:lvl5pPr>
              <a:defRPr sz="1400" b="1" i="0">
                <a:latin typeface="Avenir Black" charset="0"/>
                <a:ea typeface="Avenir Black" charset="0"/>
                <a:cs typeface="Avenir Black" charset="0"/>
              </a:defRPr>
            </a:lvl5pPr>
          </a:lstStyle>
          <a:p>
            <a:pPr lvl="0"/>
            <a:r>
              <a:rPr lang="fr-FR" dirty="0"/>
              <a:t>Cyber Security Coalition</a:t>
            </a:r>
          </a:p>
        </p:txBody>
      </p:sp>
      <p:sp>
        <p:nvSpPr>
          <p:cNvPr id="10" name="Espace réservé du texte 9"/>
          <p:cNvSpPr>
            <a:spLocks noGrp="1"/>
          </p:cNvSpPr>
          <p:nvPr>
            <p:ph type="body" sz="quarter" idx="11" hasCustomPrompt="1"/>
          </p:nvPr>
        </p:nvSpPr>
        <p:spPr>
          <a:xfrm>
            <a:off x="1053619" y="4441151"/>
            <a:ext cx="3787775" cy="992748"/>
          </a:xfrm>
        </p:spPr>
        <p:txBody>
          <a:bodyPr/>
          <a:lstStyle>
            <a:lvl1pPr marL="0" indent="0">
              <a:buNone/>
              <a:defRPr sz="1200" b="0" i="0" baseline="0">
                <a:solidFill>
                  <a:srgbClr val="404040"/>
                </a:solidFill>
                <a:latin typeface="Avenir Book" charset="0"/>
                <a:ea typeface="Avenir Book" charset="0"/>
                <a:cs typeface="Avenir Book" charset="0"/>
              </a:defRPr>
            </a:lvl1pPr>
            <a:lvl2pPr marL="457200" indent="0">
              <a:buNone/>
              <a:defRPr sz="1200" b="0" i="0">
                <a:latin typeface="Avenir Book" charset="0"/>
                <a:ea typeface="Avenir Book" charset="0"/>
                <a:cs typeface="Avenir Book" charset="0"/>
              </a:defRPr>
            </a:lvl2pPr>
            <a:lvl3pPr marL="914400" indent="0">
              <a:buNone/>
              <a:defRPr sz="1200" b="0" i="0">
                <a:latin typeface="Avenir Book" charset="0"/>
                <a:ea typeface="Avenir Book" charset="0"/>
                <a:cs typeface="Avenir Book" charset="0"/>
              </a:defRPr>
            </a:lvl3pPr>
            <a:lvl4pPr marL="1371600" indent="0">
              <a:buNone/>
              <a:defRPr sz="1200" b="0" i="0">
                <a:latin typeface="Avenir Book" charset="0"/>
                <a:ea typeface="Avenir Book" charset="0"/>
                <a:cs typeface="Avenir Book" charset="0"/>
              </a:defRPr>
            </a:lvl4pPr>
            <a:lvl5pPr marL="1828800" indent="0">
              <a:buNone/>
              <a:defRPr sz="1200" b="0" i="0">
                <a:latin typeface="Avenir Book" charset="0"/>
                <a:ea typeface="Avenir Book" charset="0"/>
                <a:cs typeface="Avenir Book" charset="0"/>
              </a:defRPr>
            </a:lvl5pPr>
          </a:lstStyle>
          <a:p>
            <a:pPr lvl="0"/>
            <a:r>
              <a:rPr lang="fr-FR" dirty="0" err="1"/>
              <a:t>Adress</a:t>
            </a:r>
            <a:endParaRPr lang="fr-FR" dirty="0"/>
          </a:p>
          <a:p>
            <a:pPr lvl="0"/>
            <a:r>
              <a:rPr lang="fr-FR" dirty="0"/>
              <a:t>Zip code</a:t>
            </a:r>
          </a:p>
          <a:p>
            <a:pPr lvl="0"/>
            <a:r>
              <a:rPr lang="fr-FR" dirty="0"/>
              <a:t>email</a:t>
            </a:r>
          </a:p>
        </p:txBody>
      </p:sp>
      <p:sp>
        <p:nvSpPr>
          <p:cNvPr id="11" name="Espace réservé du texte 7"/>
          <p:cNvSpPr>
            <a:spLocks noGrp="1"/>
          </p:cNvSpPr>
          <p:nvPr>
            <p:ph type="body" sz="quarter" idx="12" hasCustomPrompt="1"/>
          </p:nvPr>
        </p:nvSpPr>
        <p:spPr>
          <a:xfrm>
            <a:off x="1053274" y="5734494"/>
            <a:ext cx="2813050" cy="277812"/>
          </a:xfrm>
        </p:spPr>
        <p:txBody>
          <a:bodyPr/>
          <a:lstStyle>
            <a:lvl1pPr marL="0" indent="0">
              <a:buNone/>
              <a:defRPr sz="1200" b="0" i="0">
                <a:solidFill>
                  <a:srgbClr val="EB5C4E"/>
                </a:solidFill>
                <a:latin typeface="Avenir Medium" charset="0"/>
                <a:ea typeface="Avenir Medium" charset="0"/>
                <a:cs typeface="Avenir Medium" charset="0"/>
              </a:defRPr>
            </a:lvl1pPr>
            <a:lvl2pPr>
              <a:defRPr sz="1400" b="1" i="0">
                <a:latin typeface="Avenir Black" charset="0"/>
                <a:ea typeface="Avenir Black" charset="0"/>
                <a:cs typeface="Avenir Black" charset="0"/>
              </a:defRPr>
            </a:lvl2pPr>
            <a:lvl3pPr>
              <a:defRPr sz="1400" b="1" i="0">
                <a:latin typeface="Avenir Black" charset="0"/>
                <a:ea typeface="Avenir Black" charset="0"/>
                <a:cs typeface="Avenir Black" charset="0"/>
              </a:defRPr>
            </a:lvl3pPr>
            <a:lvl4pPr>
              <a:defRPr sz="1400" b="1" i="0">
                <a:latin typeface="Avenir Black" charset="0"/>
                <a:ea typeface="Avenir Black" charset="0"/>
                <a:cs typeface="Avenir Black" charset="0"/>
              </a:defRPr>
            </a:lvl4pPr>
            <a:lvl5pPr>
              <a:defRPr sz="1400" b="1" i="0">
                <a:latin typeface="Avenir Black" charset="0"/>
                <a:ea typeface="Avenir Black" charset="0"/>
                <a:cs typeface="Avenir Black" charset="0"/>
              </a:defRPr>
            </a:lvl5pPr>
          </a:lstStyle>
          <a:p>
            <a:pPr lvl="0"/>
            <a:r>
              <a:rPr lang="fr-FR" dirty="0" err="1"/>
              <a:t>website</a:t>
            </a:r>
            <a:endParaRPr lang="fr-FR" dirty="0"/>
          </a:p>
        </p:txBody>
      </p:sp>
      <p:sp>
        <p:nvSpPr>
          <p:cNvPr id="7" name="Espace réservé pour une image  6"/>
          <p:cNvSpPr>
            <a:spLocks noGrp="1"/>
          </p:cNvSpPr>
          <p:nvPr>
            <p:ph type="pic" sz="quarter" idx="13" hasCustomPrompt="1"/>
          </p:nvPr>
        </p:nvSpPr>
        <p:spPr>
          <a:xfrm>
            <a:off x="3282279" y="1385455"/>
            <a:ext cx="1471229" cy="1300907"/>
          </a:xfrm>
        </p:spPr>
        <p:txBody>
          <a:bodyPr/>
          <a:lstStyle>
            <a:lvl1pPr marL="342900" marR="0" indent="-342900" algn="l" defTabSz="457200" rtl="0" eaLnBrk="0" fontAlgn="base" latinLnBrk="0" hangingPunct="0">
              <a:lnSpc>
                <a:spcPct val="100000"/>
              </a:lnSpc>
              <a:spcBef>
                <a:spcPct val="20000"/>
              </a:spcBef>
              <a:spcAft>
                <a:spcPct val="0"/>
              </a:spcAft>
              <a:buClrTx/>
              <a:buSzTx/>
              <a:buFont typeface="Arial" charset="0"/>
              <a:buNone/>
              <a:tabLst/>
              <a:defRPr sz="1400" b="0" i="1" baseline="0">
                <a:latin typeface="Avenir Light Oblique" charset="0"/>
                <a:ea typeface="Avenir Light Oblique" charset="0"/>
                <a:cs typeface="Avenir Light Oblique" charset="0"/>
              </a:defRPr>
            </a:lvl1pPr>
          </a:lstStyle>
          <a:p>
            <a:pPr marL="342900" marR="0" lvl="0" indent="-342900" algn="l" defTabSz="457200" rtl="0" eaLnBrk="0" fontAlgn="base" latinLnBrk="0" hangingPunct="0">
              <a:lnSpc>
                <a:spcPct val="100000"/>
              </a:lnSpc>
              <a:spcBef>
                <a:spcPct val="20000"/>
              </a:spcBef>
              <a:spcAft>
                <a:spcPct val="0"/>
              </a:spcAft>
              <a:buClrTx/>
              <a:buSzTx/>
              <a:buFont typeface="Arial" charset="0"/>
              <a:buNone/>
              <a:tabLst/>
              <a:defRPr/>
            </a:pPr>
            <a:r>
              <a:rPr lang="fr-FR" dirty="0" err="1"/>
              <a:t>Plaats</a:t>
            </a:r>
            <a:r>
              <a:rPr lang="fr-FR" dirty="0"/>
              <a:t> hier </a:t>
            </a:r>
            <a:r>
              <a:rPr lang="fr-FR" dirty="0" err="1"/>
              <a:t>het</a:t>
            </a:r>
            <a:r>
              <a:rPr lang="fr-FR" dirty="0"/>
              <a:t> logo van je </a:t>
            </a:r>
            <a:r>
              <a:rPr lang="fr-FR" dirty="0" err="1"/>
              <a:t>organisatie</a:t>
            </a:r>
            <a:endParaRPr lang="fr-FR" dirty="0"/>
          </a:p>
        </p:txBody>
      </p:sp>
      <p:sp>
        <p:nvSpPr>
          <p:cNvPr id="9" name="Espace réservé du texte 13"/>
          <p:cNvSpPr>
            <a:spLocks noGrp="1"/>
          </p:cNvSpPr>
          <p:nvPr>
            <p:ph type="body" sz="quarter" idx="14" hasCustomPrompt="1"/>
          </p:nvPr>
        </p:nvSpPr>
        <p:spPr>
          <a:xfrm>
            <a:off x="5480242" y="5842251"/>
            <a:ext cx="3055697" cy="655911"/>
          </a:xfrm>
        </p:spPr>
        <p:txBody>
          <a:bodyPr/>
          <a:lstStyle>
            <a:lvl1pPr marL="0" indent="0" eaLnBrk="1" hangingPunct="1">
              <a:spcBef>
                <a:spcPct val="0"/>
              </a:spcBef>
              <a:buFontTx/>
              <a:buNone/>
              <a:defRPr sz="1400">
                <a:solidFill>
                  <a:srgbClr val="404040"/>
                </a:solidFill>
              </a:defRPr>
            </a:lvl1pPr>
          </a:lstStyle>
          <a:p>
            <a:pPr eaLnBrk="1" hangingPunct="1">
              <a:spcBef>
                <a:spcPct val="0"/>
              </a:spcBef>
              <a:buFontTx/>
              <a:buNone/>
            </a:pPr>
            <a:r>
              <a:rPr lang="en-US" altLang="en-US" sz="1400" dirty="0">
                <a:solidFill>
                  <a:srgbClr val="E22567"/>
                </a:solidFill>
                <a:latin typeface="Avenir Book" charset="0"/>
              </a:rPr>
              <a:t>City I date month year</a:t>
            </a:r>
          </a:p>
        </p:txBody>
      </p:sp>
    </p:spTree>
    <p:extLst>
      <p:ext uri="{BB962C8B-B14F-4D97-AF65-F5344CB8AC3E}">
        <p14:creationId xmlns:p14="http://schemas.microsoft.com/office/powerpoint/2010/main" val="20325832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hapter_Blue">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593848" y="469900"/>
            <a:ext cx="5956301" cy="1143000"/>
          </a:xfrm>
        </p:spPr>
        <p:txBody>
          <a:bodyPr>
            <a:normAutofit/>
          </a:bodyPr>
          <a:lstStyle>
            <a:lvl1pPr algn="ctr">
              <a:defRPr sz="2100" b="1" i="0">
                <a:solidFill>
                  <a:srgbClr val="E22567"/>
                </a:solidFill>
                <a:latin typeface="Avenir Heavy" charset="0"/>
                <a:ea typeface="Avenir Heavy" charset="0"/>
                <a:cs typeface="Avenir Heavy" charset="0"/>
              </a:defRPr>
            </a:lvl1pPr>
          </a:lstStyle>
          <a:p>
            <a:r>
              <a:rPr lang="nl-BE" dirty="0"/>
              <a:t>Click to edit Master title style</a:t>
            </a:r>
            <a:endParaRPr lang="en-US" dirty="0"/>
          </a:p>
        </p:txBody>
      </p:sp>
      <p:sp>
        <p:nvSpPr>
          <p:cNvPr id="3" name="Content Placeholder 2"/>
          <p:cNvSpPr>
            <a:spLocks noGrp="1"/>
          </p:cNvSpPr>
          <p:nvPr>
            <p:ph idx="1"/>
          </p:nvPr>
        </p:nvSpPr>
        <p:spPr>
          <a:xfrm>
            <a:off x="965200" y="1841500"/>
            <a:ext cx="7721600" cy="4525963"/>
          </a:xfrm>
        </p:spPr>
        <p:txBody>
          <a:bodyPr/>
          <a:lstStyle>
            <a:lvl1pPr>
              <a:buClr>
                <a:srgbClr val="E22567"/>
              </a:buClr>
              <a:defRPr sz="1800">
                <a:latin typeface="Avenir Book"/>
                <a:cs typeface="Avenir Book"/>
              </a:defRPr>
            </a:lvl1pPr>
            <a:lvl2pPr>
              <a:buClr>
                <a:srgbClr val="CE0048"/>
              </a:buClr>
              <a:defRPr sz="1800">
                <a:latin typeface="Avenir Book"/>
                <a:cs typeface="Avenir Book"/>
              </a:defRPr>
            </a:lvl2pPr>
            <a:lvl3pPr>
              <a:buClr>
                <a:srgbClr val="CE0048"/>
              </a:buClr>
              <a:defRPr sz="1800">
                <a:latin typeface="Avenir Book"/>
                <a:cs typeface="Avenir Book"/>
              </a:defRPr>
            </a:lvl3pPr>
          </a:lstStyle>
          <a:p>
            <a:pPr lvl="0"/>
            <a:r>
              <a:rPr lang="nl-BE" dirty="0"/>
              <a:t>Click to edit Master text styles</a:t>
            </a:r>
          </a:p>
          <a:p>
            <a:pPr lvl="1"/>
            <a:r>
              <a:rPr lang="nl-BE" dirty="0"/>
              <a:t>Second level</a:t>
            </a:r>
          </a:p>
          <a:p>
            <a:pPr lvl="2"/>
            <a:r>
              <a:rPr lang="nl-BE" dirty="0"/>
              <a:t>Third level</a:t>
            </a:r>
          </a:p>
        </p:txBody>
      </p:sp>
      <p:sp>
        <p:nvSpPr>
          <p:cNvPr id="5" name="Slide Number Placeholder 5"/>
          <p:cNvSpPr>
            <a:spLocks noGrp="1"/>
          </p:cNvSpPr>
          <p:nvPr>
            <p:ph type="sldNum" sz="quarter" idx="10"/>
          </p:nvPr>
        </p:nvSpPr>
        <p:spPr>
          <a:xfrm>
            <a:off x="8686800" y="6413500"/>
            <a:ext cx="435861" cy="365125"/>
          </a:xfrm>
        </p:spPr>
        <p:txBody>
          <a:bodyPr/>
          <a:lstStyle>
            <a:lvl1pPr algn="ctr">
              <a:defRPr/>
            </a:lvl1pPr>
          </a:lstStyle>
          <a:p>
            <a:pPr>
              <a:defRPr/>
            </a:pPr>
            <a:fld id="{2445E06D-40C8-EA46-88DD-7A5FD2B50BC1}" type="slidenum">
              <a:rPr lang="en-US" altLang="en-US" smtClean="0"/>
              <a:pPr>
                <a:defRPr/>
              </a:pPr>
              <a:t>‹#›</a:t>
            </a:fld>
            <a:endParaRPr lang="en-US" altLang="en-US" dirty="0"/>
          </a:p>
        </p:txBody>
      </p:sp>
      <p:cxnSp>
        <p:nvCxnSpPr>
          <p:cNvPr id="10" name="Connecteur droit 9"/>
          <p:cNvCxnSpPr/>
          <p:nvPr userDrawn="1"/>
        </p:nvCxnSpPr>
        <p:spPr>
          <a:xfrm>
            <a:off x="965200" y="1496164"/>
            <a:ext cx="7162800" cy="0"/>
          </a:xfrm>
          <a:prstGeom prst="line">
            <a:avLst/>
          </a:prstGeom>
          <a:ln w="6350" cmpd="sng">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19261207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icture_Option_1">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0" y="263694"/>
            <a:ext cx="3725330" cy="583471"/>
          </a:xfrm>
        </p:spPr>
        <p:txBody>
          <a:bodyPr>
            <a:normAutofit/>
          </a:bodyPr>
          <a:lstStyle>
            <a:lvl1pPr algn="ctr">
              <a:defRPr sz="2200" b="1" i="0">
                <a:solidFill>
                  <a:srgbClr val="E22567"/>
                </a:solidFill>
                <a:latin typeface="Avenir Medium" charset="0"/>
                <a:ea typeface="Avenir Medium" charset="0"/>
                <a:cs typeface="Avenir Medium" charset="0"/>
              </a:defRPr>
            </a:lvl1pPr>
          </a:lstStyle>
          <a:p>
            <a:r>
              <a:rPr lang="nl-BE" dirty="0"/>
              <a:t>Click to edit Master </a:t>
            </a:r>
            <a:br>
              <a:rPr lang="nl-BE" dirty="0"/>
            </a:br>
            <a:r>
              <a:rPr lang="nl-BE" dirty="0"/>
              <a:t>title style</a:t>
            </a:r>
            <a:endParaRPr lang="en-US" dirty="0"/>
          </a:p>
        </p:txBody>
      </p:sp>
      <p:sp>
        <p:nvSpPr>
          <p:cNvPr id="3" name="Content Placeholder 2"/>
          <p:cNvSpPr>
            <a:spLocks noGrp="1"/>
          </p:cNvSpPr>
          <p:nvPr>
            <p:ph idx="1"/>
          </p:nvPr>
        </p:nvSpPr>
        <p:spPr>
          <a:xfrm>
            <a:off x="4613835" y="1679913"/>
            <a:ext cx="3606800" cy="4525963"/>
          </a:xfrm>
        </p:spPr>
        <p:txBody>
          <a:bodyPr/>
          <a:lstStyle>
            <a:lvl1pPr>
              <a:buClr>
                <a:srgbClr val="E22567"/>
              </a:buClr>
              <a:defRPr sz="1600" b="1">
                <a:solidFill>
                  <a:schemeClr val="bg1">
                    <a:lumMod val="50000"/>
                  </a:schemeClr>
                </a:solidFill>
                <a:latin typeface="Avenir Book"/>
                <a:cs typeface="Avenir Book"/>
              </a:defRPr>
            </a:lvl1pPr>
            <a:lvl2pPr>
              <a:buClr>
                <a:srgbClr val="E22567"/>
              </a:buClr>
              <a:defRPr sz="1600">
                <a:solidFill>
                  <a:schemeClr val="bg1">
                    <a:lumMod val="50000"/>
                  </a:schemeClr>
                </a:solidFill>
                <a:latin typeface="Avenir Book"/>
                <a:cs typeface="Avenir Book"/>
              </a:defRPr>
            </a:lvl2pPr>
            <a:lvl3pPr>
              <a:buClr>
                <a:srgbClr val="E22567"/>
              </a:buClr>
              <a:defRPr sz="1600">
                <a:solidFill>
                  <a:schemeClr val="bg1">
                    <a:lumMod val="50000"/>
                  </a:schemeClr>
                </a:solidFill>
                <a:latin typeface="Avenir Book"/>
                <a:cs typeface="Avenir Book"/>
              </a:defRPr>
            </a:lvl3pPr>
          </a:lstStyle>
          <a:p>
            <a:pPr lvl="0"/>
            <a:r>
              <a:rPr lang="nl-BE" dirty="0"/>
              <a:t>Click to edit Master text styles</a:t>
            </a:r>
          </a:p>
          <a:p>
            <a:pPr lvl="1"/>
            <a:r>
              <a:rPr lang="nl-BE" dirty="0"/>
              <a:t>Second level</a:t>
            </a:r>
          </a:p>
          <a:p>
            <a:pPr lvl="2"/>
            <a:r>
              <a:rPr lang="nl-BE" dirty="0"/>
              <a:t>Third level</a:t>
            </a:r>
          </a:p>
        </p:txBody>
      </p:sp>
      <p:sp>
        <p:nvSpPr>
          <p:cNvPr id="5" name="Slide Number Placeholder 5"/>
          <p:cNvSpPr>
            <a:spLocks noGrp="1"/>
          </p:cNvSpPr>
          <p:nvPr>
            <p:ph type="sldNum" sz="quarter" idx="10"/>
          </p:nvPr>
        </p:nvSpPr>
        <p:spPr>
          <a:xfrm>
            <a:off x="8534400" y="6481856"/>
            <a:ext cx="605474" cy="385668"/>
          </a:xfrm>
        </p:spPr>
        <p:txBody>
          <a:bodyPr/>
          <a:lstStyle>
            <a:lvl1pPr algn="ctr">
              <a:defRPr/>
            </a:lvl1pPr>
          </a:lstStyle>
          <a:p>
            <a:pPr>
              <a:defRPr/>
            </a:pPr>
            <a:fld id="{B837F764-1F0B-A64E-B258-E9A6F6E368C4}" type="slidenum">
              <a:rPr lang="en-US" altLang="en-US" smtClean="0"/>
              <a:pPr>
                <a:defRPr/>
              </a:pPr>
              <a:t>‹#›</a:t>
            </a:fld>
            <a:endParaRPr lang="en-US" altLang="en-US" dirty="0"/>
          </a:p>
        </p:txBody>
      </p:sp>
      <p:cxnSp>
        <p:nvCxnSpPr>
          <p:cNvPr id="8" name="Connecteur droit 7"/>
          <p:cNvCxnSpPr/>
          <p:nvPr userDrawn="1"/>
        </p:nvCxnSpPr>
        <p:spPr>
          <a:xfrm>
            <a:off x="4706471" y="1327307"/>
            <a:ext cx="3421529" cy="5950"/>
          </a:xfrm>
          <a:prstGeom prst="line">
            <a:avLst/>
          </a:prstGeom>
          <a:ln w="6350" cmpd="sng">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7" name="Espace réservé pour une image  6"/>
          <p:cNvSpPr>
            <a:spLocks noGrp="1"/>
          </p:cNvSpPr>
          <p:nvPr>
            <p:ph type="pic" sz="quarter" idx="11"/>
          </p:nvPr>
        </p:nvSpPr>
        <p:spPr>
          <a:xfrm>
            <a:off x="817897" y="263694"/>
            <a:ext cx="2630487" cy="2630488"/>
          </a:xfrm>
        </p:spPr>
        <p:txBody>
          <a:bodyPr/>
          <a:lstStyle>
            <a:lvl1pPr>
              <a:defRPr sz="1400" b="0" i="1">
                <a:latin typeface="Avenir Light Oblique" charset="0"/>
                <a:ea typeface="Avenir Light Oblique" charset="0"/>
                <a:cs typeface="Avenir Light Oblique" charset="0"/>
              </a:defRPr>
            </a:lvl1pPr>
          </a:lstStyle>
          <a:p>
            <a:pPr marL="342900" marR="0" lvl="0" indent="-342900" algn="l" defTabSz="457200" rtl="0" eaLnBrk="0" fontAlgn="base" latinLnBrk="0" hangingPunct="0">
              <a:lnSpc>
                <a:spcPct val="100000"/>
              </a:lnSpc>
              <a:spcBef>
                <a:spcPct val="20000"/>
              </a:spcBef>
              <a:spcAft>
                <a:spcPct val="0"/>
              </a:spcAft>
              <a:buClrTx/>
              <a:buSzTx/>
              <a:buFont typeface="Arial" charset="0"/>
              <a:buNone/>
              <a:tabLst/>
              <a:defRPr/>
            </a:pPr>
            <a:endParaRPr lang="fr-FR" dirty="0"/>
          </a:p>
        </p:txBody>
      </p:sp>
      <p:sp>
        <p:nvSpPr>
          <p:cNvPr id="10" name="Espace réservé pour une image  6"/>
          <p:cNvSpPr>
            <a:spLocks noGrp="1"/>
          </p:cNvSpPr>
          <p:nvPr>
            <p:ph type="pic" sz="quarter" idx="12"/>
          </p:nvPr>
        </p:nvSpPr>
        <p:spPr>
          <a:xfrm>
            <a:off x="817897" y="3039483"/>
            <a:ext cx="2630487" cy="2630488"/>
          </a:xfrm>
        </p:spPr>
        <p:txBody>
          <a:bodyPr/>
          <a:lstStyle>
            <a:lvl1pPr>
              <a:defRPr sz="1400" b="0" i="1">
                <a:latin typeface="Avenir Light Oblique" charset="0"/>
                <a:ea typeface="Avenir Light Oblique" charset="0"/>
                <a:cs typeface="Avenir Light Oblique" charset="0"/>
              </a:defRPr>
            </a:lvl1pPr>
          </a:lstStyle>
          <a:p>
            <a:pPr marL="342900" marR="0" lvl="0" indent="-342900" algn="l" defTabSz="457200" rtl="0" eaLnBrk="0" fontAlgn="base" latinLnBrk="0" hangingPunct="0">
              <a:lnSpc>
                <a:spcPct val="100000"/>
              </a:lnSpc>
              <a:spcBef>
                <a:spcPct val="20000"/>
              </a:spcBef>
              <a:spcAft>
                <a:spcPct val="0"/>
              </a:spcAft>
              <a:buClrTx/>
              <a:buSzTx/>
              <a:buFont typeface="Arial" charset="0"/>
              <a:buNone/>
              <a:tabLst/>
              <a:defRPr/>
            </a:pPr>
            <a:endParaRPr lang="fr-FR" dirty="0"/>
          </a:p>
        </p:txBody>
      </p:sp>
    </p:spTree>
    <p:extLst>
      <p:ext uri="{BB962C8B-B14F-4D97-AF65-F5344CB8AC3E}">
        <p14:creationId xmlns:p14="http://schemas.microsoft.com/office/powerpoint/2010/main" val="4924779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ast_slide">
    <p:spTree>
      <p:nvGrpSpPr>
        <p:cNvPr id="1" name=""/>
        <p:cNvGrpSpPr/>
        <p:nvPr/>
      </p:nvGrpSpPr>
      <p:grpSpPr>
        <a:xfrm>
          <a:off x="0" y="0"/>
          <a:ext cx="0" cy="0"/>
          <a:chOff x="0" y="0"/>
          <a:chExt cx="0" cy="0"/>
        </a:xfrm>
      </p:grpSpPr>
      <p:pic>
        <p:nvPicPr>
          <p:cNvPr id="4" name="Picture 6"/>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bwMode="auto">
          <a:xfrm>
            <a:off x="-19075" y="-26989"/>
            <a:ext cx="9182179" cy="691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83880" y="704459"/>
            <a:ext cx="2019300" cy="1981200"/>
          </a:xfrm>
          <a:prstGeom prst="rect">
            <a:avLst/>
          </a:prstGeom>
        </p:spPr>
      </p:pic>
      <p:sp>
        <p:nvSpPr>
          <p:cNvPr id="8" name="Espace réservé du texte 7"/>
          <p:cNvSpPr>
            <a:spLocks noGrp="1"/>
          </p:cNvSpPr>
          <p:nvPr>
            <p:ph type="body" sz="quarter" idx="10" hasCustomPrompt="1"/>
          </p:nvPr>
        </p:nvSpPr>
        <p:spPr>
          <a:xfrm>
            <a:off x="784225" y="4703262"/>
            <a:ext cx="2813050" cy="277812"/>
          </a:xfrm>
        </p:spPr>
        <p:txBody>
          <a:bodyPr/>
          <a:lstStyle>
            <a:lvl1pPr marL="0" indent="0">
              <a:buNone/>
              <a:defRPr sz="1400" b="1" i="0">
                <a:solidFill>
                  <a:srgbClr val="1BB7D5"/>
                </a:solidFill>
                <a:latin typeface="Avenir Black" charset="0"/>
                <a:ea typeface="Avenir Black" charset="0"/>
                <a:cs typeface="Avenir Black" charset="0"/>
              </a:defRPr>
            </a:lvl1pPr>
            <a:lvl2pPr>
              <a:defRPr sz="1400" b="1" i="0">
                <a:latin typeface="Avenir Black" charset="0"/>
                <a:ea typeface="Avenir Black" charset="0"/>
                <a:cs typeface="Avenir Black" charset="0"/>
              </a:defRPr>
            </a:lvl2pPr>
            <a:lvl3pPr>
              <a:defRPr sz="1400" b="1" i="0">
                <a:latin typeface="Avenir Black" charset="0"/>
                <a:ea typeface="Avenir Black" charset="0"/>
                <a:cs typeface="Avenir Black" charset="0"/>
              </a:defRPr>
            </a:lvl3pPr>
            <a:lvl4pPr>
              <a:defRPr sz="1400" b="1" i="0">
                <a:latin typeface="Avenir Black" charset="0"/>
                <a:ea typeface="Avenir Black" charset="0"/>
                <a:cs typeface="Avenir Black" charset="0"/>
              </a:defRPr>
            </a:lvl4pPr>
            <a:lvl5pPr>
              <a:defRPr sz="1400" b="1" i="0">
                <a:latin typeface="Avenir Black" charset="0"/>
                <a:ea typeface="Avenir Black" charset="0"/>
                <a:cs typeface="Avenir Black" charset="0"/>
              </a:defRPr>
            </a:lvl5pPr>
          </a:lstStyle>
          <a:p>
            <a:pPr lvl="0"/>
            <a:r>
              <a:rPr lang="fr-FR" dirty="0"/>
              <a:t>Cyber Security Coalition</a:t>
            </a:r>
          </a:p>
        </p:txBody>
      </p:sp>
      <p:sp>
        <p:nvSpPr>
          <p:cNvPr id="10" name="Espace réservé du texte 9"/>
          <p:cNvSpPr>
            <a:spLocks noGrp="1"/>
          </p:cNvSpPr>
          <p:nvPr>
            <p:ph type="body" sz="quarter" idx="11" hasCustomPrompt="1"/>
          </p:nvPr>
        </p:nvSpPr>
        <p:spPr>
          <a:xfrm>
            <a:off x="784225" y="5101724"/>
            <a:ext cx="3787775" cy="609266"/>
          </a:xfrm>
        </p:spPr>
        <p:txBody>
          <a:bodyPr/>
          <a:lstStyle>
            <a:lvl1pPr marL="0" indent="0">
              <a:buNone/>
              <a:defRPr sz="1200" b="0" i="0" baseline="0">
                <a:latin typeface="Avenir Book" charset="0"/>
                <a:ea typeface="Avenir Book" charset="0"/>
                <a:cs typeface="Avenir Book" charset="0"/>
              </a:defRPr>
            </a:lvl1pPr>
            <a:lvl2pPr marL="457200" indent="0">
              <a:buNone/>
              <a:defRPr sz="1200" b="0" i="0">
                <a:latin typeface="Avenir Book" charset="0"/>
                <a:ea typeface="Avenir Book" charset="0"/>
                <a:cs typeface="Avenir Book" charset="0"/>
              </a:defRPr>
            </a:lvl2pPr>
            <a:lvl3pPr marL="914400" indent="0">
              <a:buNone/>
              <a:defRPr sz="1200" b="0" i="0">
                <a:latin typeface="Avenir Book" charset="0"/>
                <a:ea typeface="Avenir Book" charset="0"/>
                <a:cs typeface="Avenir Book" charset="0"/>
              </a:defRPr>
            </a:lvl3pPr>
            <a:lvl4pPr marL="1371600" indent="0">
              <a:buNone/>
              <a:defRPr sz="1200" b="0" i="0">
                <a:latin typeface="Avenir Book" charset="0"/>
                <a:ea typeface="Avenir Book" charset="0"/>
                <a:cs typeface="Avenir Book" charset="0"/>
              </a:defRPr>
            </a:lvl4pPr>
            <a:lvl5pPr marL="1828800" indent="0">
              <a:buNone/>
              <a:defRPr sz="1200" b="0" i="0">
                <a:latin typeface="Avenir Book" charset="0"/>
                <a:ea typeface="Avenir Book" charset="0"/>
                <a:cs typeface="Avenir Book" charset="0"/>
              </a:defRPr>
            </a:lvl5pPr>
          </a:lstStyle>
          <a:p>
            <a:pPr lvl="0"/>
            <a:r>
              <a:rPr lang="fr-FR" dirty="0" err="1"/>
              <a:t>Adress</a:t>
            </a:r>
            <a:endParaRPr lang="fr-FR" dirty="0"/>
          </a:p>
          <a:p>
            <a:pPr lvl="0"/>
            <a:r>
              <a:rPr lang="fr-FR" dirty="0"/>
              <a:t>Zip code</a:t>
            </a:r>
          </a:p>
          <a:p>
            <a:pPr lvl="0"/>
            <a:r>
              <a:rPr lang="fr-FR" dirty="0"/>
              <a:t>email</a:t>
            </a:r>
          </a:p>
        </p:txBody>
      </p:sp>
      <p:sp>
        <p:nvSpPr>
          <p:cNvPr id="11" name="Espace réservé du texte 7"/>
          <p:cNvSpPr>
            <a:spLocks noGrp="1"/>
          </p:cNvSpPr>
          <p:nvPr>
            <p:ph type="body" sz="quarter" idx="12" hasCustomPrompt="1"/>
          </p:nvPr>
        </p:nvSpPr>
        <p:spPr>
          <a:xfrm>
            <a:off x="783880" y="5842252"/>
            <a:ext cx="2813050" cy="277812"/>
          </a:xfrm>
        </p:spPr>
        <p:txBody>
          <a:bodyPr/>
          <a:lstStyle>
            <a:lvl1pPr marL="0" indent="0">
              <a:buNone/>
              <a:defRPr sz="1400" b="0" i="0">
                <a:solidFill>
                  <a:srgbClr val="1BB7D5"/>
                </a:solidFill>
                <a:latin typeface="Avenir Medium" charset="0"/>
                <a:ea typeface="Avenir Medium" charset="0"/>
                <a:cs typeface="Avenir Medium" charset="0"/>
              </a:defRPr>
            </a:lvl1pPr>
            <a:lvl2pPr>
              <a:defRPr sz="1400" b="1" i="0">
                <a:latin typeface="Avenir Black" charset="0"/>
                <a:ea typeface="Avenir Black" charset="0"/>
                <a:cs typeface="Avenir Black" charset="0"/>
              </a:defRPr>
            </a:lvl2pPr>
            <a:lvl3pPr>
              <a:defRPr sz="1400" b="1" i="0">
                <a:latin typeface="Avenir Black" charset="0"/>
                <a:ea typeface="Avenir Black" charset="0"/>
                <a:cs typeface="Avenir Black" charset="0"/>
              </a:defRPr>
            </a:lvl3pPr>
            <a:lvl4pPr>
              <a:defRPr sz="1400" b="1" i="0">
                <a:latin typeface="Avenir Black" charset="0"/>
                <a:ea typeface="Avenir Black" charset="0"/>
                <a:cs typeface="Avenir Black" charset="0"/>
              </a:defRPr>
            </a:lvl4pPr>
            <a:lvl5pPr>
              <a:defRPr sz="1400" b="1" i="0">
                <a:latin typeface="Avenir Black" charset="0"/>
                <a:ea typeface="Avenir Black" charset="0"/>
                <a:cs typeface="Avenir Black" charset="0"/>
              </a:defRPr>
            </a:lvl5pPr>
          </a:lstStyle>
          <a:p>
            <a:pPr lvl="0"/>
            <a:r>
              <a:rPr lang="fr-FR" dirty="0" err="1"/>
              <a:t>website</a:t>
            </a:r>
            <a:endParaRPr lang="fr-FR" dirty="0"/>
          </a:p>
        </p:txBody>
      </p:sp>
    </p:spTree>
    <p:extLst>
      <p:ext uri="{BB962C8B-B14F-4D97-AF65-F5344CB8AC3E}">
        <p14:creationId xmlns:p14="http://schemas.microsoft.com/office/powerpoint/2010/main" val="6574460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nl-BE"/>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BE"/>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8B88EC6-FB30-604F-A1F4-9433FCE8C09E}" type="slidenum">
              <a:rPr lang="en-US" altLang="en-US"/>
              <a:pPr>
                <a:defRPr/>
              </a:pPr>
              <a:t>‹#›</a:t>
            </a:fld>
            <a:endParaRPr lang="en-US" altLang="en-US"/>
          </a:p>
        </p:txBody>
      </p:sp>
    </p:spTree>
    <p:extLst>
      <p:ext uri="{BB962C8B-B14F-4D97-AF65-F5344CB8AC3E}">
        <p14:creationId xmlns:p14="http://schemas.microsoft.com/office/powerpoint/2010/main" val="17671997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BE"/>
              <a:t>Click to edit Master text styles</a:t>
            </a:r>
          </a:p>
          <a:p>
            <a:pPr lvl="1"/>
            <a:r>
              <a:rPr lang="nl-BE"/>
              <a:t>Second level</a:t>
            </a:r>
          </a:p>
          <a:p>
            <a:pPr lvl="2"/>
            <a:r>
              <a:rPr lang="nl-BE"/>
              <a:t>Third level</a:t>
            </a:r>
          </a:p>
          <a:p>
            <a:pPr lvl="3"/>
            <a:r>
              <a:rPr lang="nl-BE"/>
              <a:t>Fourth level</a:t>
            </a:r>
          </a:p>
          <a:p>
            <a:pPr lvl="4"/>
            <a:r>
              <a:rPr lang="nl-BE"/>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BE"/>
              <a:t>Click to edit Master text styles</a:t>
            </a:r>
          </a:p>
          <a:p>
            <a:pPr lvl="1"/>
            <a:r>
              <a:rPr lang="nl-BE"/>
              <a:t>Second level</a:t>
            </a:r>
          </a:p>
          <a:p>
            <a:pPr lvl="2"/>
            <a:r>
              <a:rPr lang="nl-BE"/>
              <a:t>Third level</a:t>
            </a:r>
          </a:p>
          <a:p>
            <a:pPr lvl="3"/>
            <a:r>
              <a:rPr lang="nl-BE"/>
              <a:t>Fourth level</a:t>
            </a:r>
          </a:p>
          <a:p>
            <a:pPr lvl="4"/>
            <a:r>
              <a:rPr lang="nl-BE"/>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CBB724B-BDD0-BA4F-AB00-99718CF06CC2}" type="slidenum">
              <a:rPr lang="en-US" altLang="en-US"/>
              <a:pPr>
                <a:defRPr/>
              </a:pPr>
              <a:t>‹#›</a:t>
            </a:fld>
            <a:endParaRPr lang="en-US" altLang="en-US"/>
          </a:p>
        </p:txBody>
      </p:sp>
    </p:spTree>
    <p:extLst>
      <p:ext uri="{BB962C8B-B14F-4D97-AF65-F5344CB8AC3E}">
        <p14:creationId xmlns:p14="http://schemas.microsoft.com/office/powerpoint/2010/main" val="1627309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nl-BE"/>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BE"/>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BE"/>
              <a:t>Click to edit Master text styles</a:t>
            </a:r>
          </a:p>
          <a:p>
            <a:pPr lvl="1"/>
            <a:r>
              <a:rPr lang="nl-BE"/>
              <a:t>Second level</a:t>
            </a:r>
          </a:p>
          <a:p>
            <a:pPr lvl="2"/>
            <a:r>
              <a:rPr lang="nl-BE"/>
              <a:t>Third level</a:t>
            </a:r>
          </a:p>
          <a:p>
            <a:pPr lvl="3"/>
            <a:r>
              <a:rPr lang="nl-BE"/>
              <a:t>Fourth level</a:t>
            </a:r>
          </a:p>
          <a:p>
            <a:pPr lvl="4"/>
            <a:r>
              <a:rPr lang="nl-BE"/>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BE"/>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BE"/>
              <a:t>Click to edit Master text styles</a:t>
            </a:r>
          </a:p>
          <a:p>
            <a:pPr lvl="1"/>
            <a:r>
              <a:rPr lang="nl-BE"/>
              <a:t>Second level</a:t>
            </a:r>
          </a:p>
          <a:p>
            <a:pPr lvl="2"/>
            <a:r>
              <a:rPr lang="nl-BE"/>
              <a:t>Third level</a:t>
            </a:r>
          </a:p>
          <a:p>
            <a:pPr lvl="3"/>
            <a:r>
              <a:rPr lang="nl-BE"/>
              <a:t>Fourth level</a:t>
            </a:r>
          </a:p>
          <a:p>
            <a:pPr lvl="4"/>
            <a:r>
              <a:rPr lang="nl-BE"/>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lt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549C780A-4570-0D42-9E68-42CE469F332B}" type="slidenum">
              <a:rPr lang="en-US" altLang="en-US"/>
              <a:pPr>
                <a:defRPr/>
              </a:pPr>
              <a:t>‹#›</a:t>
            </a:fld>
            <a:endParaRPr lang="en-US" altLang="en-US"/>
          </a:p>
        </p:txBody>
      </p:sp>
    </p:spTree>
    <p:extLst>
      <p:ext uri="{BB962C8B-B14F-4D97-AF65-F5344CB8AC3E}">
        <p14:creationId xmlns:p14="http://schemas.microsoft.com/office/powerpoint/2010/main" val="19918833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lt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84735AD5-07AC-4248-BD58-C712ABC2F6F4}" type="slidenum">
              <a:rPr lang="en-US" altLang="en-US"/>
              <a:pPr>
                <a:defRPr/>
              </a:pPr>
              <a:t>‹#›</a:t>
            </a:fld>
            <a:endParaRPr lang="en-US" altLang="en-US"/>
          </a:p>
        </p:txBody>
      </p:sp>
    </p:spTree>
    <p:extLst>
      <p:ext uri="{BB962C8B-B14F-4D97-AF65-F5344CB8AC3E}">
        <p14:creationId xmlns:p14="http://schemas.microsoft.com/office/powerpoint/2010/main" val="461529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lt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B2F939CD-0681-644D-A3BD-A33A998AF36E}" type="slidenum">
              <a:rPr lang="en-US" altLang="en-US"/>
              <a:pPr>
                <a:defRPr/>
              </a:pPr>
              <a:t>‹#›</a:t>
            </a:fld>
            <a:endParaRPr lang="en-US" altLang="en-US"/>
          </a:p>
        </p:txBody>
      </p:sp>
    </p:spTree>
    <p:extLst>
      <p:ext uri="{BB962C8B-B14F-4D97-AF65-F5344CB8AC3E}">
        <p14:creationId xmlns:p14="http://schemas.microsoft.com/office/powerpoint/2010/main" val="207524667"/>
      </p:ext>
    </p:extLst>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theme" Target="../theme/theme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nl-BE" altLang="en-US"/>
              <a:t>Click to edit Master title style</a:t>
            </a:r>
            <a:endParaRPr lang="en-US" altLang="en-US"/>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nl-BE" altLang="en-US" dirty="0"/>
              <a:t>Click to edit Master text styles</a:t>
            </a:r>
          </a:p>
          <a:p>
            <a:pPr lvl="1"/>
            <a:r>
              <a:rPr lang="nl-BE" altLang="en-US" dirty="0"/>
              <a:t>Second level</a:t>
            </a:r>
          </a:p>
          <a:p>
            <a:pPr lvl="2"/>
            <a:r>
              <a:rPr lang="nl-BE" altLang="en-US" dirty="0"/>
              <a:t>Third level</a:t>
            </a:r>
          </a:p>
          <a:p>
            <a:pPr lvl="3"/>
            <a:r>
              <a:rPr lang="nl-BE" altLang="en-US" dirty="0"/>
              <a:t>Fourth level</a:t>
            </a:r>
          </a:p>
          <a:p>
            <a:pPr lvl="4"/>
            <a:r>
              <a:rPr lang="nl-BE" altLang="en-US" dirty="0"/>
              <a:t>Fifth level</a:t>
            </a:r>
            <a:endParaRPr lang="en-US" alt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ea typeface="MS PGothic" panose="020B0600070205080204" pitchFamily="34" charset="-128"/>
              </a:defRPr>
            </a:lvl1pPr>
          </a:lstStyle>
          <a:p>
            <a:pPr>
              <a:defRPr/>
            </a:pPr>
            <a:endParaRPr lang="en-US" alt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ea typeface="MS PGothic" panose="020B0600070205080204" pitchFamily="34" charset="-128"/>
              </a:defRPr>
            </a:lvl1pPr>
          </a:lstStyle>
          <a:p>
            <a:pPr>
              <a:defRPr/>
            </a:pPr>
            <a:fld id="{DD640957-CA7F-8F4F-BAE7-FD28B30B690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114" r:id="rId1"/>
    <p:sldLayoutId id="2147484115" r:id="rId2"/>
    <p:sldLayoutId id="2147484117" r:id="rId3"/>
    <p:sldLayoutId id="2147484119" r:id="rId4"/>
    <p:sldLayoutId id="2147484107" r:id="rId5"/>
    <p:sldLayoutId id="2147484108" r:id="rId6"/>
    <p:sldLayoutId id="2147484109" r:id="rId7"/>
    <p:sldLayoutId id="2147484110" r:id="rId8"/>
    <p:sldLayoutId id="2147484111" r:id="rId9"/>
    <p:sldLayoutId id="2147484112" r:id="rId10"/>
    <p:sldLayoutId id="2147484113" r:id="rId11"/>
    <p:sldLayoutId id="2147484120" r:id="rId12"/>
    <p:sldLayoutId id="2147484121" r:id="rId13"/>
    <p:sldLayoutId id="2147484122" r:id="rId14"/>
    <p:sldLayoutId id="2147484123" r:id="rId15"/>
    <p:sldLayoutId id="2147484124" r:id="rId16"/>
    <p:sldLayoutId id="2147484125" r:id="rId17"/>
    <p:sldLayoutId id="2147484126" r:id="rId18"/>
    <p:sldLayoutId id="2147484127" r:id="rId19"/>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MS PGothic" panose="020B0600070205080204" pitchFamily="34" charset="-128"/>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2pPr>
      <a:lvl3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3pPr>
      <a:lvl4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4pPr>
      <a:lvl5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5pPr>
      <a:lvl6pPr marL="4572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6pPr>
      <a:lvl7pPr marL="9144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7pPr>
      <a:lvl8pPr marL="13716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8pPr>
      <a:lvl9pPr marL="18288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S PGothic" panose="020B0600070205080204" pitchFamily="34" charset="-128"/>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0.xml"/><Relationship Id="rId3" Type="http://schemas.openxmlformats.org/officeDocument/2006/relationships/image" Target="../media/image1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1.xml"/><Relationship Id="rId3" Type="http://schemas.openxmlformats.org/officeDocument/2006/relationships/image" Target="../media/image2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2.xml"/><Relationship Id="rId3" Type="http://schemas.openxmlformats.org/officeDocument/2006/relationships/image" Target="../media/image2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3.xml"/><Relationship Id="rId3"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hyperlink" Target="https://campagne.safeonweb.be/nl/doe-de-test" TargetMode="External"/><Relationship Id="rId4" Type="http://schemas.openxmlformats.org/officeDocument/2006/relationships/hyperlink" Target="http://www.safeonweb.be/" TargetMode="External"/><Relationship Id="rId5" Type="http://schemas.openxmlformats.org/officeDocument/2006/relationships/image" Target="../media/image22.png"/><Relationship Id="rId1" Type="http://schemas.openxmlformats.org/officeDocument/2006/relationships/slideLayout" Target="../slideLayouts/slideLayout17.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g"/><Relationship Id="rId4" Type="http://schemas.openxmlformats.org/officeDocument/2006/relationships/image" Target="../media/image13.png"/><Relationship Id="rId1" Type="http://schemas.openxmlformats.org/officeDocument/2006/relationships/slideLayout" Target="../slideLayouts/slideLayout9.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4" Type="http://schemas.openxmlformats.org/officeDocument/2006/relationships/hyperlink" Target="https://www.youtube.com/watch?v=3-U856cOWMU" TargetMode="External"/><Relationship Id="rId5" Type="http://schemas.openxmlformats.org/officeDocument/2006/relationships/image" Target="../media/image23.jpeg"/><Relationship Id="rId6" Type="http://schemas.openxmlformats.org/officeDocument/2006/relationships/image" Target="../media/image24.png"/><Relationship Id="rId1" Type="http://schemas.openxmlformats.org/officeDocument/2006/relationships/video" Target="https://www.youtube.com/embed/3-U856cOWMU?feature=oembed" TargetMode="External"/><Relationship Id="rId2"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hyperlink" Target="http://www.safeonweb.be/" TargetMode="External"/><Relationship Id="rId4" Type="http://schemas.openxmlformats.org/officeDocument/2006/relationships/hyperlink" Target="mailto:verdacht@safeonweb.be" TargetMode="External"/><Relationship Id="rId5" Type="http://schemas.openxmlformats.org/officeDocument/2006/relationships/hyperlink" Target="https://campagne.safeonweb.be/nl/doe-de-test" TargetMode="External"/><Relationship Id="rId6" Type="http://schemas.openxmlformats.org/officeDocument/2006/relationships/hyperlink" Target="https://ccb.belgium.be/nl/publication/webinars-over-cyberveiligheid" TargetMode="External"/><Relationship Id="rId7" Type="http://schemas.openxmlformats.org/officeDocument/2006/relationships/hyperlink" Target="https://www.europol.europa.eu/staying-safe-during-covid-19-what-you-need-to-know" TargetMode="External"/><Relationship Id="rId8" Type="http://schemas.openxmlformats.org/officeDocument/2006/relationships/hyperlink" Target="https://blog.nviso.eu/2020/04/03/to-zoom-or-not-to-zoom/" TargetMode="External"/><Relationship Id="rId9" Type="http://schemas.openxmlformats.org/officeDocument/2006/relationships/hyperlink" Target="https://www.sans.org/security-awareness-training/sans-security-awareness-work-home-deployment-kit" TargetMode="External"/><Relationship Id="rId10" Type="http://schemas.openxmlformats.org/officeDocument/2006/relationships/image" Target="../media/image25.png"/><Relationship Id="rId1" Type="http://schemas.openxmlformats.org/officeDocument/2006/relationships/slideLayout" Target="../slideLayouts/slideLayout18.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png"/><Relationship Id="rId1" Type="http://schemas.openxmlformats.org/officeDocument/2006/relationships/slideLayout" Target="../slideLayouts/slideLayout19.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4" Type="http://schemas.openxmlformats.org/officeDocument/2006/relationships/image" Target="../media/image10.jpeg"/><Relationship Id="rId5" Type="http://schemas.openxmlformats.org/officeDocument/2006/relationships/image" Target="../media/image11.png"/><Relationship Id="rId1" Type="http://schemas.openxmlformats.org/officeDocument/2006/relationships/video" Target="https://www.youtube.com/embed/Mh4f9AYRCZY?feature=oembed" TargetMode="External"/><Relationship Id="rId2"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12.jpg"/><Relationship Id="rId4" Type="http://schemas.openxmlformats.org/officeDocument/2006/relationships/image" Target="../media/image13.png"/><Relationship Id="rId1" Type="http://schemas.openxmlformats.org/officeDocument/2006/relationships/slideLayout" Target="../slideLayouts/slideLayout9.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12.jpg"/><Relationship Id="rId4" Type="http://schemas.openxmlformats.org/officeDocument/2006/relationships/image" Target="../media/image14.png"/><Relationship Id="rId1" Type="http://schemas.openxmlformats.org/officeDocument/2006/relationships/slideLayout" Target="../slideLayouts/slideLayout9.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5.xml"/><Relationship Id="rId3" Type="http://schemas.openxmlformats.org/officeDocument/2006/relationships/image" Target="../media/image1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xml"/><Relationship Id="rId3" Type="http://schemas.openxmlformats.org/officeDocument/2006/relationships/image" Target="../media/image1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xml"/><Relationship Id="rId3"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hyperlink" Target="mailto:verdacht@safeonweb.be" TargetMode="External"/><Relationship Id="rId4" Type="http://schemas.openxmlformats.org/officeDocument/2006/relationships/image" Target="../media/image18.png"/><Relationship Id="rId1" Type="http://schemas.openxmlformats.org/officeDocument/2006/relationships/slideLayout" Target="../slideLayouts/slideLayout18.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p:cNvSpPr>
            <a:spLocks noGrp="1"/>
          </p:cNvSpPr>
          <p:nvPr>
            <p:ph type="body" sz="quarter" idx="13"/>
          </p:nvPr>
        </p:nvSpPr>
        <p:spPr/>
        <p:txBody>
          <a:bodyPr/>
          <a:lstStyle/>
          <a:p>
            <a:r>
              <a:rPr lang="nl-BE" dirty="0"/>
              <a:t>Oost west, thuis best</a:t>
            </a:r>
          </a:p>
          <a:p>
            <a:r>
              <a:rPr lang="nl-BE" sz="2000" b="0" dirty="0">
                <a:solidFill>
                  <a:srgbClr val="404040"/>
                </a:solidFill>
                <a:latin typeface="Avenir Book"/>
                <a:cs typeface="Avenir Book"/>
              </a:rPr>
              <a:t>Werk ook thuis veilig</a:t>
            </a:r>
          </a:p>
        </p:txBody>
      </p:sp>
      <p:sp>
        <p:nvSpPr>
          <p:cNvPr id="4" name="Espace réservé du texte 3"/>
          <p:cNvSpPr>
            <a:spLocks noGrp="1"/>
          </p:cNvSpPr>
          <p:nvPr>
            <p:ph type="body" sz="quarter" idx="14"/>
          </p:nvPr>
        </p:nvSpPr>
        <p:spPr/>
        <p:txBody>
          <a:bodyPr/>
          <a:lstStyle/>
          <a:p>
            <a:r>
              <a:rPr lang="nl-BE" dirty="0"/>
              <a:t>Brussel, september 2020</a:t>
            </a:r>
          </a:p>
        </p:txBody>
      </p:sp>
      <p:sp>
        <p:nvSpPr>
          <p:cNvPr id="2" name="Espace réservé pour une image  1"/>
          <p:cNvSpPr>
            <a:spLocks noGrp="1"/>
          </p:cNvSpPr>
          <p:nvPr>
            <p:ph type="pic" sz="quarter" idx="15"/>
          </p:nvPr>
        </p:nvSpPr>
        <p:spPr/>
      </p:sp>
    </p:spTree>
    <p:extLst>
      <p:ext uri="{BB962C8B-B14F-4D97-AF65-F5344CB8AC3E}">
        <p14:creationId xmlns:p14="http://schemas.microsoft.com/office/powerpoint/2010/main" val="11084332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nl-BE" b="0" dirty="0">
                <a:latin typeface="Avenir Heavy"/>
                <a:cs typeface="Avenir Heavy"/>
              </a:rPr>
              <a:t>Voorwaarden om  veilig te kunnen thuiswerken… </a:t>
            </a:r>
          </a:p>
        </p:txBody>
      </p:sp>
      <p:sp>
        <p:nvSpPr>
          <p:cNvPr id="3" name="Espace réservé du contenu 2"/>
          <p:cNvSpPr>
            <a:spLocks noGrp="1"/>
          </p:cNvSpPr>
          <p:nvPr>
            <p:ph idx="1"/>
          </p:nvPr>
        </p:nvSpPr>
        <p:spPr>
          <a:xfrm>
            <a:off x="4572000" y="1425575"/>
            <a:ext cx="3744913" cy="4862513"/>
          </a:xfrm>
        </p:spPr>
        <p:txBody>
          <a:bodyPr/>
          <a:lstStyle/>
          <a:p>
            <a:pPr marL="0" indent="0">
              <a:spcAft>
                <a:spcPts val="600"/>
              </a:spcAft>
              <a:buNone/>
            </a:pPr>
            <a:r>
              <a:rPr lang="nl-BE" sz="1700" dirty="0">
                <a:solidFill>
                  <a:srgbClr val="404040"/>
                </a:solidFill>
                <a:latin typeface="Avenir Heavy"/>
                <a:cs typeface="Avenir Heavy"/>
              </a:rPr>
              <a:t>Veilig communicatiekanalen gebruiken:</a:t>
            </a:r>
          </a:p>
          <a:p>
            <a:r>
              <a:rPr lang="nl-NL" sz="1700" b="0" dirty="0"/>
              <a:t>Gebruik voor werkcommunicatie alleen de applicaties die door je IT-afdeling of je IT-leverancier geselecteerd zijn.</a:t>
            </a:r>
          </a:p>
          <a:p>
            <a:r>
              <a:rPr lang="nl-NL" sz="1700" b="0" dirty="0"/>
              <a:t>Stuur geen werkmails naar je privé </a:t>
            </a:r>
            <a:r>
              <a:rPr lang="nl-NL" sz="1700" b="0" dirty="0" err="1"/>
              <a:t>G-mail</a:t>
            </a:r>
            <a:r>
              <a:rPr lang="nl-NL" sz="1700" b="0" dirty="0"/>
              <a:t>/ Hotmail account: risico op informatielek</a:t>
            </a:r>
          </a:p>
          <a:p>
            <a:r>
              <a:rPr lang="nl-NL" sz="1700" b="0" dirty="0"/>
              <a:t>Gebruik steeds een HTTPS-verbinding</a:t>
            </a:r>
          </a:p>
          <a:p>
            <a:r>
              <a:rPr lang="nl-NL" sz="1700" b="0" dirty="0"/>
              <a:t>Zet geen werkinfo op </a:t>
            </a:r>
            <a:r>
              <a:rPr lang="nl-NL" sz="1700" b="0" dirty="0" err="1"/>
              <a:t>social</a:t>
            </a:r>
            <a:r>
              <a:rPr lang="nl-NL" sz="1700" b="0" dirty="0"/>
              <a:t> media</a:t>
            </a:r>
          </a:p>
          <a:p>
            <a:r>
              <a:rPr lang="nl-NL" sz="1700" b="0" dirty="0"/>
              <a:t>Berg vertrouwelijke documenten veilig op in afwachting dat je ze terugbrengt naar je werk.</a:t>
            </a:r>
          </a:p>
          <a:p>
            <a:endParaRPr lang="nl-NL" sz="1700" b="0" dirty="0"/>
          </a:p>
          <a:p>
            <a:endParaRPr lang="nl-BE" sz="1700" b="0" dirty="0">
              <a:solidFill>
                <a:srgbClr val="404040"/>
              </a:solidFill>
            </a:endParaRPr>
          </a:p>
        </p:txBody>
      </p:sp>
      <p:sp>
        <p:nvSpPr>
          <p:cNvPr id="4" name="Espace réservé du numéro de diapositive 3"/>
          <p:cNvSpPr>
            <a:spLocks noGrp="1"/>
          </p:cNvSpPr>
          <p:nvPr>
            <p:ph type="sldNum" sz="quarter" idx="10"/>
          </p:nvPr>
        </p:nvSpPr>
        <p:spPr/>
        <p:txBody>
          <a:bodyPr/>
          <a:lstStyle/>
          <a:p>
            <a:pPr>
              <a:defRPr/>
            </a:pPr>
            <a:fld id="{B837F764-1F0B-A64E-B258-E9A6F6E368C4}" type="slidenum">
              <a:rPr lang="nl-BE" altLang="en-US" smtClean="0"/>
              <a:pPr>
                <a:defRPr/>
              </a:pPr>
              <a:t>10</a:t>
            </a:fld>
            <a:endParaRPr lang="nl-BE" altLang="en-US" dirty="0"/>
          </a:p>
        </p:txBody>
      </p:sp>
      <p:sp>
        <p:nvSpPr>
          <p:cNvPr id="7" name="ZoneTexte 6"/>
          <p:cNvSpPr txBox="1"/>
          <p:nvPr/>
        </p:nvSpPr>
        <p:spPr bwMode="auto">
          <a:xfrm>
            <a:off x="552450" y="469900"/>
            <a:ext cx="3187375" cy="1985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eaLnBrk="1" hangingPunct="1"/>
            <a:r>
              <a:rPr lang="nl-BE" sz="2800" b="1" dirty="0">
                <a:solidFill>
                  <a:srgbClr val="457A8C"/>
                </a:solidFill>
                <a:latin typeface="Avenir Heavy"/>
                <a:cs typeface="Avenir Heavy"/>
              </a:rPr>
              <a:t>Werk en privé?</a:t>
            </a:r>
          </a:p>
          <a:p>
            <a:pPr eaLnBrk="1" hangingPunct="1">
              <a:spcBef>
                <a:spcPts val="600"/>
              </a:spcBef>
            </a:pPr>
            <a:r>
              <a:rPr lang="nl-NL" b="1" dirty="0">
                <a:solidFill>
                  <a:srgbClr val="457A8C"/>
                </a:solidFill>
                <a:latin typeface="Avenir Book" charset="0"/>
              </a:rPr>
              <a:t>Ook als thuiswerker moet je duidelijk het onderscheid blijven maken tussen privé en professionele communicatie</a:t>
            </a:r>
            <a:endParaRPr lang="nl-BE" b="1" dirty="0">
              <a:solidFill>
                <a:srgbClr val="457A8C"/>
              </a:solidFill>
              <a:latin typeface="Avenir Book" charset="0"/>
            </a:endParaRPr>
          </a:p>
        </p:txBody>
      </p:sp>
      <p:sp>
        <p:nvSpPr>
          <p:cNvPr id="8" name="ZoneTexte 7"/>
          <p:cNvSpPr txBox="1"/>
          <p:nvPr/>
        </p:nvSpPr>
        <p:spPr bwMode="auto">
          <a:xfrm>
            <a:off x="438326" y="5028803"/>
            <a:ext cx="3447479" cy="769441"/>
          </a:xfrm>
          <a:prstGeom prst="rect">
            <a:avLst/>
          </a:prstGeom>
          <a:solidFill>
            <a:srgbClr val="457A8C"/>
          </a:solidFill>
          <a:ln>
            <a:noFill/>
          </a:ln>
          <a:effectLst>
            <a:outerShdw blurRad="50800" dist="38100" dir="8100000" algn="tr" rotWithShape="0">
              <a:prstClr val="black">
                <a:alpha val="40000"/>
              </a:prstClr>
            </a:outerShdw>
          </a:effectLst>
          <a:extLst/>
        </p:spPr>
        <p:txBody>
          <a:bodyPr wrap="square" rtlCol="0">
            <a:spAutoFit/>
          </a:bodyPr>
          <a:lstStyle/>
          <a:p>
            <a:pPr marL="72000" algn="ctr" eaLnBrk="1" hangingPunct="1">
              <a:spcBef>
                <a:spcPts val="0"/>
              </a:spcBef>
              <a:spcAft>
                <a:spcPts val="0"/>
              </a:spcAft>
            </a:pPr>
            <a:endParaRPr lang="nl-BE" sz="800" b="1" dirty="0">
              <a:solidFill>
                <a:srgbClr val="FFFFFF"/>
              </a:solidFill>
              <a:latin typeface="Avenir Heavy"/>
              <a:cs typeface="Avenir Heavy"/>
            </a:endParaRPr>
          </a:p>
          <a:p>
            <a:pPr marL="72000" algn="ctr" eaLnBrk="1" hangingPunct="1">
              <a:spcBef>
                <a:spcPts val="0"/>
              </a:spcBef>
              <a:spcAft>
                <a:spcPts val="0"/>
              </a:spcAft>
            </a:pPr>
            <a:r>
              <a:rPr lang="nl-BE" sz="1400" b="1" dirty="0">
                <a:solidFill>
                  <a:srgbClr val="FFFFFF"/>
                </a:solidFill>
                <a:latin typeface="Avenir Heavy"/>
                <a:cs typeface="Avenir Heavy"/>
              </a:rPr>
              <a:t>Check de module ‘Social Engineering’ </a:t>
            </a:r>
          </a:p>
          <a:p>
            <a:pPr marL="72000" algn="ctr" eaLnBrk="1" hangingPunct="1">
              <a:spcBef>
                <a:spcPts val="0"/>
              </a:spcBef>
              <a:spcAft>
                <a:spcPts val="0"/>
              </a:spcAft>
            </a:pPr>
            <a:r>
              <a:rPr lang="nl-BE" sz="1400" b="1" dirty="0">
                <a:solidFill>
                  <a:srgbClr val="FFFFFF"/>
                </a:solidFill>
                <a:latin typeface="Avenir Heavy"/>
                <a:cs typeface="Avenir Heavy"/>
              </a:rPr>
              <a:t>in de Cyber Security Kit</a:t>
            </a:r>
          </a:p>
          <a:p>
            <a:pPr marL="72000" eaLnBrk="1" hangingPunct="1">
              <a:spcBef>
                <a:spcPts val="0"/>
              </a:spcBef>
              <a:spcAft>
                <a:spcPts val="0"/>
              </a:spcAft>
            </a:pPr>
            <a:endParaRPr lang="nl-BE" sz="800" b="1" dirty="0">
              <a:solidFill>
                <a:srgbClr val="FFFFFF"/>
              </a:solidFill>
              <a:highlight>
                <a:srgbClr val="FFFF00"/>
              </a:highlight>
              <a:latin typeface="Avenir Heavy"/>
              <a:cs typeface="Avenir Heavy"/>
            </a:endParaRPr>
          </a:p>
        </p:txBody>
      </p:sp>
      <p:grpSp>
        <p:nvGrpSpPr>
          <p:cNvPr id="11" name="Grouper 10"/>
          <p:cNvGrpSpPr/>
          <p:nvPr/>
        </p:nvGrpSpPr>
        <p:grpSpPr>
          <a:xfrm>
            <a:off x="620608" y="2644464"/>
            <a:ext cx="3119217" cy="2618526"/>
            <a:chOff x="552450" y="2945060"/>
            <a:chExt cx="2482178" cy="2083743"/>
          </a:xfrm>
        </p:grpSpPr>
        <p:pic>
          <p:nvPicPr>
            <p:cNvPr id="6" name="Image 5" descr="private-2.png"/>
            <p:cNvPicPr>
              <a:picLocks noChangeAspect="1"/>
            </p:cNvPicPr>
            <p:nvPr/>
          </p:nvPicPr>
          <p:blipFill rotWithShape="1">
            <a:blip r:embed="rId3">
              <a:extLst>
                <a:ext uri="{28A0092B-C50C-407E-A947-70E740481C1C}">
                  <a14:useLocalDpi xmlns:a14="http://schemas.microsoft.com/office/drawing/2010/main" val="0"/>
                </a:ext>
              </a:extLst>
            </a:blip>
            <a:srcRect r="52993"/>
            <a:stretch/>
          </p:blipFill>
          <p:spPr>
            <a:xfrm>
              <a:off x="552450" y="2945060"/>
              <a:ext cx="1637293" cy="1909952"/>
            </a:xfrm>
            <a:prstGeom prst="rect">
              <a:avLst/>
            </a:prstGeom>
          </p:spPr>
        </p:pic>
        <p:pic>
          <p:nvPicPr>
            <p:cNvPr id="9" name="Image 8" descr="private-2.png"/>
            <p:cNvPicPr>
              <a:picLocks noChangeAspect="1"/>
            </p:cNvPicPr>
            <p:nvPr/>
          </p:nvPicPr>
          <p:blipFill rotWithShape="1">
            <a:blip r:embed="rId3">
              <a:extLst>
                <a:ext uri="{28A0092B-C50C-407E-A947-70E740481C1C}">
                  <a14:useLocalDpi xmlns:a14="http://schemas.microsoft.com/office/drawing/2010/main" val="0"/>
                </a:ext>
              </a:extLst>
            </a:blip>
            <a:srcRect l="73647"/>
            <a:stretch/>
          </p:blipFill>
          <p:spPr>
            <a:xfrm>
              <a:off x="2116749" y="3118851"/>
              <a:ext cx="917879" cy="1909952"/>
            </a:xfrm>
            <a:prstGeom prst="rect">
              <a:avLst/>
            </a:prstGeom>
          </p:spPr>
        </p:pic>
      </p:grpSp>
    </p:spTree>
    <p:extLst>
      <p:ext uri="{BB962C8B-B14F-4D97-AF65-F5344CB8AC3E}">
        <p14:creationId xmlns:p14="http://schemas.microsoft.com/office/powerpoint/2010/main" val="40256836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nl-BE" b="0" dirty="0">
                <a:latin typeface="Avenir Heavy"/>
                <a:cs typeface="Avenir Heavy"/>
              </a:rPr>
              <a:t>Voorwaarden om  veilig te kunnen thuiswerken… </a:t>
            </a:r>
          </a:p>
        </p:txBody>
      </p:sp>
      <p:sp>
        <p:nvSpPr>
          <p:cNvPr id="3" name="Espace réservé du contenu 2"/>
          <p:cNvSpPr>
            <a:spLocks noGrp="1"/>
          </p:cNvSpPr>
          <p:nvPr>
            <p:ph idx="1"/>
          </p:nvPr>
        </p:nvSpPr>
        <p:spPr>
          <a:xfrm>
            <a:off x="4527551" y="1387812"/>
            <a:ext cx="3789362" cy="4900276"/>
          </a:xfrm>
        </p:spPr>
        <p:txBody>
          <a:bodyPr/>
          <a:lstStyle/>
          <a:p>
            <a:pPr marL="0" indent="0">
              <a:spcAft>
                <a:spcPts val="600"/>
              </a:spcAft>
              <a:buNone/>
            </a:pPr>
            <a:r>
              <a:rPr lang="nl-BE" dirty="0">
                <a:solidFill>
                  <a:srgbClr val="404040"/>
                </a:solidFill>
                <a:latin typeface="Avenir Heavy"/>
                <a:cs typeface="Avenir Heavy"/>
              </a:rPr>
              <a:t>Veilig online videoconferenties houden (1/2):</a:t>
            </a:r>
          </a:p>
          <a:p>
            <a:r>
              <a:rPr lang="nl-NL" sz="1450" b="0" dirty="0"/>
              <a:t>Gebruik erkende producten uit een officiële appstore en zorg dat ze up-to-date zijn</a:t>
            </a:r>
          </a:p>
          <a:p>
            <a:r>
              <a:rPr lang="nl-NL" sz="1450" b="0" dirty="0"/>
              <a:t>Maak een eigen account aan en beveilig die met een sterk wachtwoord</a:t>
            </a:r>
          </a:p>
          <a:p>
            <a:r>
              <a:rPr lang="nl-NL" sz="1450" b="0" dirty="0"/>
              <a:t>Hou je telefoon- en videogesprekken vertrouwelijk</a:t>
            </a:r>
          </a:p>
          <a:p>
            <a:pPr lvl="1"/>
            <a:r>
              <a:rPr lang="nl-NL" sz="1450" b="0" dirty="0"/>
              <a:t>Waar je ongestoord kan praten</a:t>
            </a:r>
          </a:p>
          <a:p>
            <a:pPr lvl="1"/>
            <a:r>
              <a:rPr lang="nl-NL" sz="1450" dirty="0"/>
              <a:t>Let op je ‘visuele’ en ‘</a:t>
            </a:r>
            <a:r>
              <a:rPr lang="nl-NL" sz="1450" dirty="0" err="1"/>
              <a:t>audio’omgeving</a:t>
            </a:r>
            <a:r>
              <a:rPr lang="nl-NL" sz="1450" dirty="0"/>
              <a:t> thuis: geen </a:t>
            </a:r>
            <a:r>
              <a:rPr lang="nl-NL" sz="1450" dirty="0" err="1"/>
              <a:t>geen</a:t>
            </a:r>
            <a:r>
              <a:rPr lang="nl-NL" sz="1450" dirty="0"/>
              <a:t> </a:t>
            </a:r>
            <a:r>
              <a:rPr lang="nl-NL" sz="1450" dirty="0" err="1"/>
              <a:t>gevoeilige</a:t>
            </a:r>
            <a:r>
              <a:rPr lang="nl-NL" sz="1450" dirty="0"/>
              <a:t> info prijs.</a:t>
            </a:r>
          </a:p>
          <a:p>
            <a:pPr lvl="1"/>
            <a:r>
              <a:rPr lang="nl-NL" sz="1450" dirty="0"/>
              <a:t>Enkel met genodigde gasten</a:t>
            </a:r>
          </a:p>
          <a:p>
            <a:pPr lvl="1"/>
            <a:r>
              <a:rPr lang="nl-NL" sz="1450" b="0" dirty="0"/>
              <a:t>Bescherm elke vergadering met een wachtwoord</a:t>
            </a:r>
          </a:p>
          <a:p>
            <a:pPr lvl="1"/>
            <a:r>
              <a:rPr lang="nl-NL" sz="1450" dirty="0"/>
              <a:t>‘Lock’ het event zodra alle genodigden aanwezig zijn</a:t>
            </a:r>
          </a:p>
          <a:p>
            <a:pPr lvl="1"/>
            <a:r>
              <a:rPr lang="nl-NL" sz="1450" dirty="0"/>
              <a:t>Gebruik je koptelefoon</a:t>
            </a:r>
          </a:p>
          <a:p>
            <a:pPr lvl="1"/>
            <a:r>
              <a:rPr lang="nl-NL" sz="1450" dirty="0"/>
              <a:t>Gebruik webcamcover</a:t>
            </a:r>
            <a:endParaRPr lang="nl-NL" sz="1450" b="0" dirty="0"/>
          </a:p>
          <a:p>
            <a:pPr lvl="1"/>
            <a:endParaRPr lang="nl-NL" b="0" dirty="0"/>
          </a:p>
          <a:p>
            <a:endParaRPr lang="nl-BE" b="0" dirty="0">
              <a:solidFill>
                <a:srgbClr val="404040"/>
              </a:solidFill>
            </a:endParaRPr>
          </a:p>
        </p:txBody>
      </p:sp>
      <p:sp>
        <p:nvSpPr>
          <p:cNvPr id="4" name="Espace réservé du numéro de diapositive 3"/>
          <p:cNvSpPr>
            <a:spLocks noGrp="1"/>
          </p:cNvSpPr>
          <p:nvPr>
            <p:ph type="sldNum" sz="quarter" idx="10"/>
          </p:nvPr>
        </p:nvSpPr>
        <p:spPr/>
        <p:txBody>
          <a:bodyPr/>
          <a:lstStyle/>
          <a:p>
            <a:pPr>
              <a:defRPr/>
            </a:pPr>
            <a:fld id="{B837F764-1F0B-A64E-B258-E9A6F6E368C4}" type="slidenum">
              <a:rPr lang="nl-BE" altLang="en-US" smtClean="0"/>
              <a:pPr>
                <a:defRPr/>
              </a:pPr>
              <a:t>11</a:t>
            </a:fld>
            <a:endParaRPr lang="nl-BE" altLang="en-US" dirty="0"/>
          </a:p>
        </p:txBody>
      </p:sp>
      <p:sp>
        <p:nvSpPr>
          <p:cNvPr id="7" name="ZoneTexte 6"/>
          <p:cNvSpPr txBox="1"/>
          <p:nvPr/>
        </p:nvSpPr>
        <p:spPr bwMode="auto">
          <a:xfrm>
            <a:off x="552451" y="499750"/>
            <a:ext cx="2840730" cy="170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eaLnBrk="1" hangingPunct="1"/>
            <a:r>
              <a:rPr lang="nl-BE" sz="2800" b="1" dirty="0">
                <a:solidFill>
                  <a:srgbClr val="457A8C"/>
                </a:solidFill>
                <a:latin typeface="Avenir Heavy"/>
                <a:cs typeface="Avenir Heavy"/>
              </a:rPr>
              <a:t>Alles online?</a:t>
            </a:r>
          </a:p>
          <a:p>
            <a:pPr eaLnBrk="1" hangingPunct="1">
              <a:spcBef>
                <a:spcPts val="600"/>
              </a:spcBef>
            </a:pPr>
            <a:r>
              <a:rPr lang="nl-NL" b="1" dirty="0">
                <a:solidFill>
                  <a:srgbClr val="457A8C"/>
                </a:solidFill>
                <a:latin typeface="Avenir Book" charset="0"/>
              </a:rPr>
              <a:t>Lesgeven, vergaderen en zelfs aperitieven met vrienden gebeurt nu zonder verpinken online. </a:t>
            </a:r>
            <a:endParaRPr lang="nl-BE" b="1" dirty="0">
              <a:solidFill>
                <a:srgbClr val="457A8C"/>
              </a:solidFill>
              <a:latin typeface="Avenir Book" charset="0"/>
            </a:endParaRPr>
          </a:p>
        </p:txBody>
      </p:sp>
      <p:pic>
        <p:nvPicPr>
          <p:cNvPr id="8" name="Image 7" descr="safehomeworking_drago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4374" y="2161021"/>
            <a:ext cx="4273176" cy="3271365"/>
          </a:xfrm>
          <a:prstGeom prst="rect">
            <a:avLst/>
          </a:prstGeom>
        </p:spPr>
      </p:pic>
    </p:spTree>
    <p:extLst>
      <p:ext uri="{BB962C8B-B14F-4D97-AF65-F5344CB8AC3E}">
        <p14:creationId xmlns:p14="http://schemas.microsoft.com/office/powerpoint/2010/main" val="12618772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nl-BE" b="0" dirty="0">
                <a:latin typeface="Avenir Heavy"/>
                <a:cs typeface="Avenir Heavy"/>
              </a:rPr>
              <a:t>Voorwaarden om  veilig te kunnen thuiswerken… </a:t>
            </a:r>
          </a:p>
        </p:txBody>
      </p:sp>
      <p:sp>
        <p:nvSpPr>
          <p:cNvPr id="3" name="Espace réservé du contenu 2"/>
          <p:cNvSpPr>
            <a:spLocks noGrp="1"/>
          </p:cNvSpPr>
          <p:nvPr>
            <p:ph idx="1"/>
          </p:nvPr>
        </p:nvSpPr>
        <p:spPr>
          <a:xfrm>
            <a:off x="4527550" y="1453460"/>
            <a:ext cx="3789363" cy="4525963"/>
          </a:xfrm>
        </p:spPr>
        <p:txBody>
          <a:bodyPr/>
          <a:lstStyle/>
          <a:p>
            <a:pPr marL="0" indent="0">
              <a:spcAft>
                <a:spcPts val="600"/>
              </a:spcAft>
              <a:buNone/>
            </a:pPr>
            <a:r>
              <a:rPr lang="nl-BE" sz="1700" dirty="0">
                <a:solidFill>
                  <a:srgbClr val="404040"/>
                </a:solidFill>
                <a:latin typeface="Avenir Heavy"/>
                <a:cs typeface="Avenir Heavy"/>
              </a:rPr>
              <a:t>Veilig online videoconferenties houden (2/2):</a:t>
            </a:r>
          </a:p>
          <a:p>
            <a:r>
              <a:rPr lang="nl-NL" sz="1700" b="0" dirty="0"/>
              <a:t>Bescherm je gegevens optimaal</a:t>
            </a:r>
          </a:p>
          <a:p>
            <a:pPr lvl="1"/>
            <a:r>
              <a:rPr lang="nl-NL" sz="1700" b="0" dirty="0"/>
              <a:t>In</a:t>
            </a:r>
            <a:r>
              <a:rPr lang="nl-NL" sz="1700" dirty="0"/>
              <a:t>stalleer veilige communicatiekanalen</a:t>
            </a:r>
          </a:p>
          <a:p>
            <a:pPr lvl="1"/>
            <a:r>
              <a:rPr lang="nl-NL" sz="1700" dirty="0"/>
              <a:t>Scherm/bestanden delen: let op met wie. </a:t>
            </a:r>
          </a:p>
          <a:p>
            <a:pPr lvl="1"/>
            <a:r>
              <a:rPr lang="nl-NL" sz="1700" dirty="0"/>
              <a:t>Deel geen gegevens die je ook niet via telefoon zou sharen.</a:t>
            </a:r>
          </a:p>
          <a:p>
            <a:pPr lvl="1"/>
            <a:endParaRPr lang="nl-NL" sz="1700" b="0" dirty="0"/>
          </a:p>
          <a:p>
            <a:endParaRPr lang="nl-BE" sz="1700" b="0" dirty="0">
              <a:solidFill>
                <a:srgbClr val="404040"/>
              </a:solidFill>
            </a:endParaRPr>
          </a:p>
        </p:txBody>
      </p:sp>
      <p:sp>
        <p:nvSpPr>
          <p:cNvPr id="4" name="Espace réservé du numéro de diapositive 3"/>
          <p:cNvSpPr>
            <a:spLocks noGrp="1"/>
          </p:cNvSpPr>
          <p:nvPr>
            <p:ph type="sldNum" sz="quarter" idx="10"/>
          </p:nvPr>
        </p:nvSpPr>
        <p:spPr/>
        <p:txBody>
          <a:bodyPr/>
          <a:lstStyle/>
          <a:p>
            <a:pPr>
              <a:defRPr/>
            </a:pPr>
            <a:fld id="{B837F764-1F0B-A64E-B258-E9A6F6E368C4}" type="slidenum">
              <a:rPr lang="nl-BE" altLang="en-US" smtClean="0"/>
              <a:pPr>
                <a:defRPr/>
              </a:pPr>
              <a:t>12</a:t>
            </a:fld>
            <a:endParaRPr lang="nl-BE" altLang="en-US" dirty="0"/>
          </a:p>
        </p:txBody>
      </p:sp>
      <p:sp>
        <p:nvSpPr>
          <p:cNvPr id="7" name="ZoneTexte 6"/>
          <p:cNvSpPr txBox="1"/>
          <p:nvPr/>
        </p:nvSpPr>
        <p:spPr bwMode="auto">
          <a:xfrm>
            <a:off x="552451" y="499750"/>
            <a:ext cx="2840730" cy="2139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eaLnBrk="1" hangingPunct="1"/>
            <a:r>
              <a:rPr lang="nl-BE" sz="2800" b="1" dirty="0">
                <a:solidFill>
                  <a:srgbClr val="457A8C"/>
                </a:solidFill>
                <a:latin typeface="Avenir Heavy"/>
                <a:cs typeface="Avenir Heavy"/>
              </a:rPr>
              <a:t>Alles online?</a:t>
            </a:r>
          </a:p>
          <a:p>
            <a:pPr eaLnBrk="1" hangingPunct="1">
              <a:spcBef>
                <a:spcPts val="600"/>
              </a:spcBef>
            </a:pPr>
            <a:r>
              <a:rPr lang="nl-NL" sz="2000" b="1" dirty="0">
                <a:solidFill>
                  <a:srgbClr val="457A8C"/>
                </a:solidFill>
                <a:latin typeface="Avenir Book" charset="0"/>
              </a:rPr>
              <a:t>Lesgeven, vergaderen en zelfs aperitieven met vrienden gebeurt nu zonder verpinken online. </a:t>
            </a:r>
            <a:endParaRPr lang="nl-BE" sz="2000" b="1" dirty="0">
              <a:solidFill>
                <a:srgbClr val="457A8C"/>
              </a:solidFill>
              <a:latin typeface="Avenir Book" charset="0"/>
            </a:endParaRPr>
          </a:p>
        </p:txBody>
      </p:sp>
      <p:pic>
        <p:nvPicPr>
          <p:cNvPr id="8" name="Image 7" descr="safehomeworking_drago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4374" y="2161021"/>
            <a:ext cx="4273176" cy="3271365"/>
          </a:xfrm>
          <a:prstGeom prst="rect">
            <a:avLst/>
          </a:prstGeom>
        </p:spPr>
      </p:pic>
    </p:spTree>
    <p:extLst>
      <p:ext uri="{BB962C8B-B14F-4D97-AF65-F5344CB8AC3E}">
        <p14:creationId xmlns:p14="http://schemas.microsoft.com/office/powerpoint/2010/main" val="14119311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nl-BE" b="0" dirty="0">
                <a:latin typeface="Avenir Heavy"/>
                <a:cs typeface="Avenir Heavy"/>
              </a:rPr>
              <a:t>Voorwaarden om  veilig te kunnen thuiswerken… </a:t>
            </a:r>
          </a:p>
        </p:txBody>
      </p:sp>
      <p:sp>
        <p:nvSpPr>
          <p:cNvPr id="3" name="Espace réservé du contenu 2"/>
          <p:cNvSpPr>
            <a:spLocks noGrp="1"/>
          </p:cNvSpPr>
          <p:nvPr>
            <p:ph idx="1"/>
          </p:nvPr>
        </p:nvSpPr>
        <p:spPr>
          <a:xfrm>
            <a:off x="4572000" y="1441450"/>
            <a:ext cx="3606800" cy="4846638"/>
          </a:xfrm>
        </p:spPr>
        <p:txBody>
          <a:bodyPr/>
          <a:lstStyle/>
          <a:p>
            <a:pPr marL="0" indent="0">
              <a:spcAft>
                <a:spcPts val="600"/>
              </a:spcAft>
              <a:buNone/>
            </a:pPr>
            <a:r>
              <a:rPr lang="nl-BE" sz="1700" dirty="0">
                <a:solidFill>
                  <a:srgbClr val="404040"/>
                </a:solidFill>
                <a:latin typeface="Avenir Heavy"/>
                <a:cs typeface="Avenir Heavy"/>
              </a:rPr>
              <a:t>Blijf alert en signaleer onmiddellijk onregelmatigheden aan je IT-afdeling, je IT-leverancier, je bank:</a:t>
            </a:r>
          </a:p>
          <a:p>
            <a:r>
              <a:rPr lang="nl-NL" sz="1700" b="0" dirty="0"/>
              <a:t>Smartphone, laptop, tablet verloren/gestolen?</a:t>
            </a:r>
          </a:p>
          <a:p>
            <a:r>
              <a:rPr lang="nl-NL" sz="1700" b="0" dirty="0"/>
              <a:t>Vermoeden dat je toestel gehackt is?</a:t>
            </a:r>
          </a:p>
          <a:p>
            <a:r>
              <a:rPr lang="nl-NL" sz="1700" b="0" dirty="0"/>
              <a:t>Toch geklikt op een link of een bijlage in een verdachte mail?</a:t>
            </a:r>
          </a:p>
          <a:p>
            <a:r>
              <a:rPr lang="nl-NL" sz="1700" b="0" dirty="0"/>
              <a:t>Belangrijke info verloren/gestolen?</a:t>
            </a:r>
          </a:p>
          <a:p>
            <a:r>
              <a:rPr lang="nl-NL" sz="1700" b="0" dirty="0"/>
              <a:t>Je wachtwoord gehackt?</a:t>
            </a:r>
          </a:p>
          <a:p>
            <a:endParaRPr lang="nl-BE" sz="1700" b="0" dirty="0">
              <a:solidFill>
                <a:srgbClr val="404040"/>
              </a:solidFill>
            </a:endParaRPr>
          </a:p>
        </p:txBody>
      </p:sp>
      <p:sp>
        <p:nvSpPr>
          <p:cNvPr id="4" name="Espace réservé du numéro de diapositive 3"/>
          <p:cNvSpPr>
            <a:spLocks noGrp="1"/>
          </p:cNvSpPr>
          <p:nvPr>
            <p:ph type="sldNum" sz="quarter" idx="10"/>
          </p:nvPr>
        </p:nvSpPr>
        <p:spPr/>
        <p:txBody>
          <a:bodyPr/>
          <a:lstStyle/>
          <a:p>
            <a:pPr>
              <a:defRPr/>
            </a:pPr>
            <a:fld id="{B837F764-1F0B-A64E-B258-E9A6F6E368C4}" type="slidenum">
              <a:rPr lang="nl-BE" altLang="en-US" smtClean="0"/>
              <a:pPr>
                <a:defRPr/>
              </a:pPr>
              <a:t>13</a:t>
            </a:fld>
            <a:endParaRPr lang="nl-BE" altLang="en-US" dirty="0"/>
          </a:p>
        </p:txBody>
      </p:sp>
      <p:sp>
        <p:nvSpPr>
          <p:cNvPr id="7" name="ZoneTexte 6"/>
          <p:cNvSpPr txBox="1"/>
          <p:nvPr/>
        </p:nvSpPr>
        <p:spPr bwMode="auto">
          <a:xfrm>
            <a:off x="552450" y="533509"/>
            <a:ext cx="2630487" cy="90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eaLnBrk="1" hangingPunct="1"/>
            <a:r>
              <a:rPr lang="nl-BE" sz="2800" b="1" dirty="0">
                <a:solidFill>
                  <a:srgbClr val="457A8C"/>
                </a:solidFill>
                <a:latin typeface="Avenir Heavy"/>
                <a:cs typeface="Avenir Heavy"/>
              </a:rPr>
              <a:t>Thuiswerken</a:t>
            </a:r>
          </a:p>
          <a:p>
            <a:pPr eaLnBrk="1" hangingPunct="1">
              <a:spcBef>
                <a:spcPts val="600"/>
              </a:spcBef>
            </a:pPr>
            <a:r>
              <a:rPr lang="nl-NL" sz="2000" b="1" dirty="0">
                <a:solidFill>
                  <a:srgbClr val="457A8C"/>
                </a:solidFill>
                <a:latin typeface="Avenir Book" charset="0"/>
              </a:rPr>
              <a:t>Wat als het misloopt?</a:t>
            </a:r>
            <a:endParaRPr lang="nl-BE" sz="2000" b="1" dirty="0">
              <a:solidFill>
                <a:srgbClr val="457A8C"/>
              </a:solidFill>
              <a:latin typeface="Avenir Book" charset="0"/>
            </a:endParaRPr>
          </a:p>
        </p:txBody>
      </p:sp>
      <p:pic>
        <p:nvPicPr>
          <p:cNvPr id="5" name="Image 4" descr="flag-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341198">
            <a:off x="1108638" y="2459342"/>
            <a:ext cx="2219492" cy="2455888"/>
          </a:xfrm>
          <a:prstGeom prst="rect">
            <a:avLst/>
          </a:prstGeom>
        </p:spPr>
      </p:pic>
    </p:spTree>
    <p:extLst>
      <p:ext uri="{BB962C8B-B14F-4D97-AF65-F5344CB8AC3E}">
        <p14:creationId xmlns:p14="http://schemas.microsoft.com/office/powerpoint/2010/main" val="15705644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nl-BE" b="0" dirty="0">
                <a:latin typeface="Avenir Medium"/>
                <a:cs typeface="Avenir Medium"/>
              </a:rPr>
              <a:t>Test hoe veilig je thuiswerkt!</a:t>
            </a:r>
          </a:p>
        </p:txBody>
      </p:sp>
      <p:sp>
        <p:nvSpPr>
          <p:cNvPr id="4" name="Espace réservé du numéro de diapositive 3"/>
          <p:cNvSpPr>
            <a:spLocks noGrp="1"/>
          </p:cNvSpPr>
          <p:nvPr>
            <p:ph type="sldNum" sz="quarter" idx="10"/>
          </p:nvPr>
        </p:nvSpPr>
        <p:spPr/>
        <p:txBody>
          <a:bodyPr/>
          <a:lstStyle/>
          <a:p>
            <a:pPr>
              <a:defRPr/>
            </a:pPr>
            <a:fld id="{2445E06D-40C8-EA46-88DD-7A5FD2B50BC1}" type="slidenum">
              <a:rPr lang="nl-BE" altLang="en-US" smtClean="0"/>
              <a:pPr>
                <a:defRPr/>
              </a:pPr>
              <a:t>14</a:t>
            </a:fld>
            <a:endParaRPr lang="nl-BE" altLang="en-US" dirty="0"/>
          </a:p>
        </p:txBody>
      </p:sp>
      <p:sp>
        <p:nvSpPr>
          <p:cNvPr id="9" name="TextBox 8">
            <a:extLst>
              <a:ext uri="{FF2B5EF4-FFF2-40B4-BE49-F238E27FC236}">
                <a16:creationId xmlns="" xmlns:a16="http://schemas.microsoft.com/office/drawing/2014/main" id="{B42568DF-2EF4-4C97-9309-3CD0D9A53894}"/>
              </a:ext>
            </a:extLst>
          </p:cNvPr>
          <p:cNvSpPr txBox="1"/>
          <p:nvPr/>
        </p:nvSpPr>
        <p:spPr bwMode="auto">
          <a:xfrm>
            <a:off x="1030685" y="2899625"/>
            <a:ext cx="26837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spcBef>
                <a:spcPct val="20000"/>
              </a:spcBef>
              <a:buClr>
                <a:srgbClr val="EB5C4E"/>
              </a:buClr>
            </a:pPr>
            <a:r>
              <a:rPr lang="nl-BE" sz="1600" dirty="0">
                <a:solidFill>
                  <a:srgbClr val="404040"/>
                </a:solidFill>
                <a:latin typeface="Avenir Book"/>
                <a:ea typeface="MS PGothic" panose="020B0600070205080204" pitchFamily="34" charset="-128"/>
                <a:hlinkClick r:id="rId3"/>
              </a:rPr>
              <a:t>test </a:t>
            </a:r>
            <a:r>
              <a:rPr lang="nl-BE" sz="1600" dirty="0">
                <a:solidFill>
                  <a:srgbClr val="404040"/>
                </a:solidFill>
                <a:latin typeface="Avenir Book"/>
                <a:ea typeface="MS PGothic" panose="020B0600070205080204" pitchFamily="34" charset="-128"/>
              </a:rPr>
              <a:t>op </a:t>
            </a:r>
            <a:r>
              <a:rPr lang="nl-BE" sz="1600" dirty="0">
                <a:solidFill>
                  <a:srgbClr val="00B0F0"/>
                </a:solidFill>
                <a:latin typeface="Avenir Book"/>
                <a:ea typeface="MS PGothic" panose="020B0600070205080204" pitchFamily="34" charset="-128"/>
                <a:hlinkClick r:id="rId4">
                  <a:extLst>
                    <a:ext uri="{A12FA001-AC4F-418D-AE19-62706E023703}">
                      <ahyp:hlinkClr xmlns="" xmlns:ahyp="http://schemas.microsoft.com/office/drawing/2018/hyperlinkcolor" val="tx"/>
                    </a:ext>
                  </a:extLst>
                </a:hlinkClick>
              </a:rPr>
              <a:t>www.safeonweb.be</a:t>
            </a:r>
            <a:endParaRPr lang="nl-BE" sz="1600" dirty="0">
              <a:solidFill>
                <a:srgbClr val="00B0F0"/>
              </a:solidFill>
              <a:latin typeface="Avenir Book"/>
              <a:ea typeface="MS PGothic" panose="020B0600070205080204" pitchFamily="34" charset="-128"/>
            </a:endParaRPr>
          </a:p>
        </p:txBody>
      </p:sp>
      <p:pic>
        <p:nvPicPr>
          <p:cNvPr id="10" name="Image 9" descr="CCB_hippie.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99929" y="2036278"/>
            <a:ext cx="4824678" cy="4700364"/>
          </a:xfrm>
          <a:prstGeom prst="rect">
            <a:avLst/>
          </a:prstGeom>
        </p:spPr>
      </p:pic>
      <p:sp>
        <p:nvSpPr>
          <p:cNvPr id="11" name="ZoneTexte 10"/>
          <p:cNvSpPr txBox="1"/>
          <p:nvPr/>
        </p:nvSpPr>
        <p:spPr bwMode="auto">
          <a:xfrm>
            <a:off x="1001486" y="1907111"/>
            <a:ext cx="2683733"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eaLnBrk="1" hangingPunct="1"/>
            <a:r>
              <a:rPr lang="nl-BE" sz="2800" b="1" dirty="0">
                <a:solidFill>
                  <a:srgbClr val="457A8C"/>
                </a:solidFill>
                <a:latin typeface="Avenir Heavy"/>
                <a:cs typeface="Avenir Heavy"/>
              </a:rPr>
              <a:t>Test je digitale gezondheid </a:t>
            </a:r>
          </a:p>
        </p:txBody>
      </p:sp>
    </p:spTree>
    <p:extLst>
      <p:ext uri="{BB962C8B-B14F-4D97-AF65-F5344CB8AC3E}">
        <p14:creationId xmlns:p14="http://schemas.microsoft.com/office/powerpoint/2010/main" val="38821798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a:defRPr/>
            </a:pPr>
            <a:fld id="{B2F939CD-0681-644D-A3BD-A33A998AF36E}" type="slidenum">
              <a:rPr lang="nl-BE" altLang="en-US" smtClean="0"/>
              <a:pPr>
                <a:defRPr/>
              </a:pPr>
              <a:t>15</a:t>
            </a:fld>
            <a:endParaRPr lang="nl-BE" altLang="en-US" dirty="0"/>
          </a:p>
        </p:txBody>
      </p:sp>
      <p:sp>
        <p:nvSpPr>
          <p:cNvPr id="6" name="ZoneTexte 5"/>
          <p:cNvSpPr txBox="1"/>
          <p:nvPr/>
        </p:nvSpPr>
        <p:spPr bwMode="auto">
          <a:xfrm>
            <a:off x="552450" y="504793"/>
            <a:ext cx="2683733"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eaLnBrk="1" hangingPunct="1"/>
            <a:r>
              <a:rPr lang="nl-BE" sz="2800" b="1" dirty="0">
                <a:solidFill>
                  <a:srgbClr val="457A8C"/>
                </a:solidFill>
                <a:latin typeface="Avenir Heavy"/>
                <a:cs typeface="Avenir Heavy"/>
              </a:rPr>
              <a:t>Veilig thuiswerken:</a:t>
            </a:r>
          </a:p>
          <a:p>
            <a:pPr eaLnBrk="1" hangingPunct="1"/>
            <a:r>
              <a:rPr lang="nl-BE" sz="2800" b="1" dirty="0">
                <a:solidFill>
                  <a:srgbClr val="457A8C"/>
                </a:solidFill>
                <a:latin typeface="Avenir Heavy"/>
                <a:cs typeface="Avenir Heavy"/>
              </a:rPr>
              <a:t>skype erover!</a:t>
            </a:r>
          </a:p>
        </p:txBody>
      </p:sp>
      <p:sp>
        <p:nvSpPr>
          <p:cNvPr id="5" name="ZoneTexte 4"/>
          <p:cNvSpPr txBox="1"/>
          <p:nvPr/>
        </p:nvSpPr>
        <p:spPr bwMode="auto">
          <a:xfrm>
            <a:off x="552450" y="2043759"/>
            <a:ext cx="3066809" cy="1431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eaLnBrk="1" hangingPunct="1">
              <a:spcBef>
                <a:spcPts val="600"/>
              </a:spcBef>
            </a:pPr>
            <a:r>
              <a:rPr lang="nl-BE" b="1" dirty="0">
                <a:solidFill>
                  <a:srgbClr val="457A8C"/>
                </a:solidFill>
                <a:latin typeface="Avenir Book" charset="0"/>
              </a:rPr>
              <a:t>Wat is jouw mening?</a:t>
            </a:r>
          </a:p>
          <a:p>
            <a:pPr eaLnBrk="1" hangingPunct="1">
              <a:spcBef>
                <a:spcPts val="600"/>
              </a:spcBef>
            </a:pPr>
            <a:r>
              <a:rPr lang="nl-BE" b="1" dirty="0">
                <a:solidFill>
                  <a:srgbClr val="457A8C"/>
                </a:solidFill>
                <a:latin typeface="Avenir Book" charset="0"/>
              </a:rPr>
              <a:t>Heb je opmerkingen?</a:t>
            </a:r>
          </a:p>
          <a:p>
            <a:pPr eaLnBrk="1" hangingPunct="1">
              <a:spcBef>
                <a:spcPts val="600"/>
              </a:spcBef>
            </a:pPr>
            <a:r>
              <a:rPr lang="nl-BE" b="1" dirty="0">
                <a:solidFill>
                  <a:srgbClr val="457A8C"/>
                </a:solidFill>
                <a:latin typeface="Avenir Book" charset="0"/>
              </a:rPr>
              <a:t>Wat heb je onthouden?</a:t>
            </a:r>
          </a:p>
          <a:p>
            <a:pPr eaLnBrk="1" hangingPunct="1">
              <a:spcBef>
                <a:spcPts val="600"/>
              </a:spcBef>
            </a:pPr>
            <a:r>
              <a:rPr lang="nl-BE" b="1" dirty="0">
                <a:solidFill>
                  <a:srgbClr val="457A8C"/>
                </a:solidFill>
                <a:latin typeface="Avenir Book" charset="0"/>
              </a:rPr>
              <a:t>Je eerste actie?</a:t>
            </a:r>
          </a:p>
        </p:txBody>
      </p:sp>
      <p:pic>
        <p:nvPicPr>
          <p:cNvPr id="8" name="Image 7" descr="safehomeworking_affiche_sanstextes.png"/>
          <p:cNvPicPr>
            <a:picLocks noChangeAspect="1"/>
          </p:cNvPicPr>
          <p:nvPr/>
        </p:nvPicPr>
        <p:blipFill rotWithShape="1">
          <a:blip r:embed="rId4">
            <a:extLst>
              <a:ext uri="{28A0092B-C50C-407E-A947-70E740481C1C}">
                <a14:useLocalDpi xmlns:a14="http://schemas.microsoft.com/office/drawing/2010/main" val="0"/>
              </a:ext>
            </a:extLst>
          </a:blip>
          <a:srcRect l="13225" t="11854" r="12085" b="28105"/>
          <a:stretch/>
        </p:blipFill>
        <p:spPr>
          <a:xfrm>
            <a:off x="2823883" y="164356"/>
            <a:ext cx="6215606" cy="6538093"/>
          </a:xfrm>
          <a:prstGeom prst="rect">
            <a:avLst/>
          </a:prstGeom>
        </p:spPr>
      </p:pic>
    </p:spTree>
    <p:extLst>
      <p:ext uri="{BB962C8B-B14F-4D97-AF65-F5344CB8AC3E}">
        <p14:creationId xmlns:p14="http://schemas.microsoft.com/office/powerpoint/2010/main" val="25758410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nl-BE" b="0" dirty="0">
                <a:latin typeface="Avenir Heavy"/>
                <a:cs typeface="Avenir Heavy"/>
              </a:rPr>
              <a:t>SANS aandachtspunten</a:t>
            </a:r>
          </a:p>
        </p:txBody>
      </p:sp>
      <p:sp>
        <p:nvSpPr>
          <p:cNvPr id="4" name="Espace réservé du numéro de diapositive 3"/>
          <p:cNvSpPr>
            <a:spLocks noGrp="1"/>
          </p:cNvSpPr>
          <p:nvPr>
            <p:ph type="sldNum" sz="quarter" idx="10"/>
          </p:nvPr>
        </p:nvSpPr>
        <p:spPr/>
        <p:txBody>
          <a:bodyPr/>
          <a:lstStyle/>
          <a:p>
            <a:pPr>
              <a:defRPr/>
            </a:pPr>
            <a:fld id="{B837F764-1F0B-A64E-B258-E9A6F6E368C4}" type="slidenum">
              <a:rPr lang="nl-BE" altLang="en-US" smtClean="0"/>
              <a:pPr>
                <a:defRPr/>
              </a:pPr>
              <a:t>16</a:t>
            </a:fld>
            <a:endParaRPr lang="nl-BE" altLang="en-US" dirty="0"/>
          </a:p>
        </p:txBody>
      </p:sp>
      <p:sp>
        <p:nvSpPr>
          <p:cNvPr id="12" name="Espace réservé du contenu 2">
            <a:extLst>
              <a:ext uri="{FF2B5EF4-FFF2-40B4-BE49-F238E27FC236}">
                <a16:creationId xmlns="" xmlns:a16="http://schemas.microsoft.com/office/drawing/2014/main" id="{82A6776F-D90B-47E7-8EF1-EC5E553F3437}"/>
              </a:ext>
            </a:extLst>
          </p:cNvPr>
          <p:cNvSpPr>
            <a:spLocks noGrp="1"/>
          </p:cNvSpPr>
          <p:nvPr>
            <p:ph idx="1"/>
          </p:nvPr>
        </p:nvSpPr>
        <p:spPr>
          <a:xfrm>
            <a:off x="4527550" y="1509158"/>
            <a:ext cx="3789363" cy="1453118"/>
          </a:xfrm>
        </p:spPr>
        <p:txBody>
          <a:bodyPr/>
          <a:lstStyle/>
          <a:p>
            <a:pPr marL="0" indent="0">
              <a:spcAft>
                <a:spcPts val="600"/>
              </a:spcAft>
              <a:buNone/>
            </a:pPr>
            <a:r>
              <a:rPr lang="nl-BE" b="0" dirty="0"/>
              <a:t>Sans, een belangrijke internationale referentie inzake cyberveiligheid postte </a:t>
            </a:r>
            <a:r>
              <a:rPr lang="nl-BE" b="0" dirty="0">
                <a:hlinkClick r:id="rId4"/>
              </a:rPr>
              <a:t>deze video </a:t>
            </a:r>
            <a:r>
              <a:rPr lang="nl-BE" b="0" dirty="0"/>
              <a:t>die de belangrijkste boodschappen op deze slides slides  bloedserieus maar mooi samenvat:</a:t>
            </a:r>
            <a:endParaRPr lang="nl-BE" dirty="0">
              <a:solidFill>
                <a:srgbClr val="404040"/>
              </a:solidFill>
            </a:endParaRPr>
          </a:p>
        </p:txBody>
      </p:sp>
      <p:pic>
        <p:nvPicPr>
          <p:cNvPr id="3" name="Online Media 2" title="SANS Security Awareness: Working Remotely">
            <a:hlinkClick r:id="" action="ppaction://media"/>
            <a:extLst>
              <a:ext uri="{FF2B5EF4-FFF2-40B4-BE49-F238E27FC236}">
                <a16:creationId xmlns="" xmlns:a16="http://schemas.microsoft.com/office/drawing/2014/main" id="{6AB454BD-797C-457C-AECD-A58960E9D22E}"/>
              </a:ext>
            </a:extLst>
          </p:cNvPr>
          <p:cNvPicPr>
            <a:picLocks noRot="1" noChangeAspect="1"/>
          </p:cNvPicPr>
          <p:nvPr>
            <a:quickTimeFile r:link="rId1"/>
          </p:nvPr>
        </p:nvPicPr>
        <p:blipFill>
          <a:blip r:embed="rId5"/>
          <a:stretch>
            <a:fillRect/>
          </a:stretch>
        </p:blipFill>
        <p:spPr>
          <a:xfrm>
            <a:off x="4810125" y="3478026"/>
            <a:ext cx="3048000" cy="1714500"/>
          </a:xfrm>
          <a:prstGeom prst="rect">
            <a:avLst/>
          </a:prstGeom>
        </p:spPr>
      </p:pic>
      <p:sp>
        <p:nvSpPr>
          <p:cNvPr id="8" name="ZoneTexte 7"/>
          <p:cNvSpPr txBox="1"/>
          <p:nvPr/>
        </p:nvSpPr>
        <p:spPr bwMode="auto">
          <a:xfrm>
            <a:off x="572236" y="493495"/>
            <a:ext cx="319454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eaLnBrk="1" hangingPunct="1"/>
            <a:r>
              <a:rPr lang="nl-BE" sz="2800" b="1" dirty="0">
                <a:solidFill>
                  <a:srgbClr val="457A8C"/>
                </a:solidFill>
                <a:latin typeface="Avenir Heavy"/>
                <a:cs typeface="Avenir Heavy"/>
              </a:rPr>
              <a:t>Thuiswerken  </a:t>
            </a:r>
            <a:r>
              <a:rPr lang="nl-BE" sz="2000" b="1" dirty="0">
                <a:solidFill>
                  <a:srgbClr val="457A8C"/>
                </a:solidFill>
                <a:latin typeface="Avenir Book" charset="0"/>
              </a:rPr>
              <a:t>Aandachtspunten</a:t>
            </a:r>
          </a:p>
        </p:txBody>
      </p:sp>
      <p:pic>
        <p:nvPicPr>
          <p:cNvPr id="7" name="Image 6" descr="tree.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9390974">
            <a:off x="-98370" y="2886612"/>
            <a:ext cx="3423206" cy="2453309"/>
          </a:xfrm>
          <a:prstGeom prst="rect">
            <a:avLst/>
          </a:prstGeom>
        </p:spPr>
      </p:pic>
    </p:spTree>
    <p:extLst>
      <p:ext uri="{BB962C8B-B14F-4D97-AF65-F5344CB8AC3E}">
        <p14:creationId xmlns:p14="http://schemas.microsoft.com/office/powerpoint/2010/main" val="12120282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nl-BE" b="0" dirty="0">
                <a:latin typeface="Avenir Heavy"/>
                <a:cs typeface="Avenir Heavy"/>
              </a:rPr>
              <a:t>Nuttige links</a:t>
            </a:r>
          </a:p>
        </p:txBody>
      </p:sp>
      <p:sp>
        <p:nvSpPr>
          <p:cNvPr id="3" name="Espace réservé du contenu 2"/>
          <p:cNvSpPr>
            <a:spLocks noGrp="1"/>
          </p:cNvSpPr>
          <p:nvPr>
            <p:ph idx="1"/>
          </p:nvPr>
        </p:nvSpPr>
        <p:spPr>
          <a:xfrm>
            <a:off x="4527177" y="1441450"/>
            <a:ext cx="3800394" cy="4846638"/>
          </a:xfrm>
        </p:spPr>
        <p:txBody>
          <a:bodyPr/>
          <a:lstStyle/>
          <a:p>
            <a:pPr>
              <a:spcAft>
                <a:spcPts val="0"/>
              </a:spcAft>
              <a:buFontTx/>
              <a:buChar char="-"/>
            </a:pPr>
            <a:r>
              <a:rPr lang="nl-BE" b="0" dirty="0">
                <a:hlinkClick r:id="rId3"/>
              </a:rPr>
              <a:t>www.safeonweb.be</a:t>
            </a:r>
            <a:r>
              <a:rPr lang="nl-BE" b="0" dirty="0"/>
              <a:t> : Centrum voor Cybersecurity België (CCB) met praktische veiligheidstips en tests.</a:t>
            </a:r>
          </a:p>
          <a:p>
            <a:pPr>
              <a:spcAft>
                <a:spcPts val="0"/>
              </a:spcAft>
              <a:buFontTx/>
              <a:buChar char="-"/>
            </a:pPr>
            <a:r>
              <a:rPr lang="nl-BE" b="0" dirty="0">
                <a:hlinkClick r:id="rId4"/>
              </a:rPr>
              <a:t>verdacht@safeonweb.be</a:t>
            </a:r>
            <a:r>
              <a:rPr lang="nl-BE" b="0" dirty="0"/>
              <a:t> : verdachte berichten (mail/sms/…) stuur je naar dit adres.  </a:t>
            </a:r>
          </a:p>
          <a:p>
            <a:pPr>
              <a:spcAft>
                <a:spcPts val="0"/>
              </a:spcAft>
              <a:buFontTx/>
              <a:buChar char="-"/>
            </a:pPr>
            <a:r>
              <a:rPr lang="nl-NL" b="0" u="sng" dirty="0">
                <a:hlinkClick r:id="rId5"/>
              </a:rPr>
              <a:t>Test je digitale gezondheid nu!</a:t>
            </a:r>
            <a:endParaRPr lang="nl-NL" b="0" u="sng" dirty="0"/>
          </a:p>
          <a:p>
            <a:pPr>
              <a:spcAft>
                <a:spcPts val="0"/>
              </a:spcAft>
              <a:buFontTx/>
              <a:buChar char="-"/>
            </a:pPr>
            <a:r>
              <a:rPr lang="nl-NL" b="0" u="sng" dirty="0">
                <a:hlinkClick r:id="rId6"/>
              </a:rPr>
              <a:t>Webinars over cyberveiligheid</a:t>
            </a:r>
            <a:endParaRPr lang="nl-NL" b="0" u="sng" dirty="0"/>
          </a:p>
          <a:p>
            <a:pPr>
              <a:spcAft>
                <a:spcPts val="0"/>
              </a:spcAft>
              <a:buFontTx/>
              <a:buChar char="-"/>
            </a:pPr>
            <a:r>
              <a:rPr lang="nl-NL" b="0" u="sng" dirty="0">
                <a:hlinkClick r:id="rId7"/>
              </a:rPr>
              <a:t>Europol: </a:t>
            </a:r>
            <a:r>
              <a:rPr lang="nl-NL" b="0" u="sng" dirty="0" err="1">
                <a:hlinkClick r:id="rId7"/>
              </a:rPr>
              <a:t>infographies</a:t>
            </a:r>
            <a:r>
              <a:rPr lang="nl-NL" b="0" u="sng" dirty="0">
                <a:hlinkClick r:id="rId7"/>
              </a:rPr>
              <a:t> on Covid-19 </a:t>
            </a:r>
            <a:r>
              <a:rPr lang="nl-NL" b="0" u="sng" dirty="0" err="1">
                <a:hlinkClick r:id="rId7"/>
              </a:rPr>
              <a:t>threats</a:t>
            </a:r>
            <a:r>
              <a:rPr lang="nl-NL" b="0" dirty="0"/>
              <a:t> (ENG)</a:t>
            </a:r>
          </a:p>
          <a:p>
            <a:pPr>
              <a:spcAft>
                <a:spcPts val="0"/>
              </a:spcAft>
              <a:buFontTx/>
              <a:buChar char="-"/>
            </a:pPr>
            <a:r>
              <a:rPr lang="nl-NL" b="0" u="sng" dirty="0" err="1"/>
              <a:t>Febelfin</a:t>
            </a:r>
            <a:endParaRPr lang="nl-NL" b="0" u="sng" dirty="0"/>
          </a:p>
          <a:p>
            <a:pPr>
              <a:spcAft>
                <a:spcPts val="0"/>
              </a:spcAft>
              <a:buFontTx/>
              <a:buChar char="-"/>
            </a:pPr>
            <a:r>
              <a:rPr lang="nl-BE" b="0" dirty="0"/>
              <a:t>US </a:t>
            </a:r>
            <a:r>
              <a:rPr lang="nl-BE" b="0" dirty="0" err="1"/>
              <a:t>Department</a:t>
            </a:r>
            <a:r>
              <a:rPr lang="nl-BE" b="0" dirty="0"/>
              <a:t> of Homeland Security</a:t>
            </a:r>
          </a:p>
          <a:p>
            <a:pPr>
              <a:spcAft>
                <a:spcPts val="0"/>
              </a:spcAft>
              <a:buFontTx/>
              <a:buChar char="-"/>
            </a:pPr>
            <a:r>
              <a:rPr lang="nl-BE" b="0" dirty="0"/>
              <a:t>NVISO: </a:t>
            </a:r>
            <a:r>
              <a:rPr lang="nl-BE" b="0" dirty="0" err="1">
                <a:hlinkClick r:id="rId8"/>
              </a:rPr>
              <a:t>to</a:t>
            </a:r>
            <a:r>
              <a:rPr lang="nl-BE" b="0" dirty="0">
                <a:hlinkClick r:id="rId8"/>
              </a:rPr>
              <a:t> Zoom or </a:t>
            </a:r>
            <a:r>
              <a:rPr lang="nl-BE" b="0" dirty="0" err="1">
                <a:hlinkClick r:id="rId8"/>
              </a:rPr>
              <a:t>not</a:t>
            </a:r>
            <a:r>
              <a:rPr lang="nl-BE" b="0" dirty="0">
                <a:hlinkClick r:id="rId8"/>
              </a:rPr>
              <a:t> </a:t>
            </a:r>
            <a:r>
              <a:rPr lang="nl-BE" b="0" dirty="0" err="1">
                <a:hlinkClick r:id="rId8"/>
              </a:rPr>
              <a:t>to</a:t>
            </a:r>
            <a:r>
              <a:rPr lang="nl-BE" b="0" dirty="0">
                <a:hlinkClick r:id="rId8"/>
              </a:rPr>
              <a:t> Zoom </a:t>
            </a:r>
            <a:endParaRPr lang="nl-BE" b="0" dirty="0"/>
          </a:p>
          <a:p>
            <a:pPr>
              <a:spcAft>
                <a:spcPts val="0"/>
              </a:spcAft>
              <a:buFontTx/>
              <a:buChar char="-"/>
            </a:pPr>
            <a:r>
              <a:rPr lang="nl-BE" b="0" dirty="0"/>
              <a:t>SANS: </a:t>
            </a:r>
            <a:r>
              <a:rPr lang="nl-BE" b="0" dirty="0" err="1">
                <a:hlinkClick r:id="rId9"/>
              </a:rPr>
              <a:t>work</a:t>
            </a:r>
            <a:r>
              <a:rPr lang="nl-BE" b="0" dirty="0">
                <a:hlinkClick r:id="rId9"/>
              </a:rPr>
              <a:t> </a:t>
            </a:r>
            <a:r>
              <a:rPr lang="nl-BE" b="0" dirty="0" err="1">
                <a:hlinkClick r:id="rId9"/>
              </a:rPr>
              <a:t>from</a:t>
            </a:r>
            <a:r>
              <a:rPr lang="nl-BE" b="0" dirty="0">
                <a:hlinkClick r:id="rId9"/>
              </a:rPr>
              <a:t> home </a:t>
            </a:r>
            <a:r>
              <a:rPr lang="nl-BE" b="0" dirty="0" err="1">
                <a:hlinkClick r:id="rId9"/>
              </a:rPr>
              <a:t>deployment</a:t>
            </a:r>
            <a:r>
              <a:rPr lang="nl-BE" b="0" dirty="0">
                <a:hlinkClick r:id="rId9"/>
              </a:rPr>
              <a:t> kit</a:t>
            </a:r>
            <a:endParaRPr lang="x-none" dirty="0"/>
          </a:p>
          <a:p>
            <a:pPr>
              <a:spcAft>
                <a:spcPts val="0"/>
              </a:spcAft>
              <a:buFontTx/>
              <a:buChar char="-"/>
            </a:pPr>
            <a:endParaRPr lang="nl-BE" b="0" dirty="0">
              <a:solidFill>
                <a:srgbClr val="404040"/>
              </a:solidFill>
            </a:endParaRPr>
          </a:p>
          <a:p>
            <a:pPr>
              <a:spcAft>
                <a:spcPts val="0"/>
              </a:spcAft>
            </a:pPr>
            <a:endParaRPr lang="nl-BE" b="0" dirty="0">
              <a:solidFill>
                <a:srgbClr val="404040"/>
              </a:solidFill>
            </a:endParaRPr>
          </a:p>
          <a:p>
            <a:pPr>
              <a:spcAft>
                <a:spcPts val="0"/>
              </a:spcAft>
            </a:pPr>
            <a:endParaRPr lang="nl-BE" b="0" dirty="0">
              <a:solidFill>
                <a:srgbClr val="404040"/>
              </a:solidFill>
            </a:endParaRPr>
          </a:p>
        </p:txBody>
      </p:sp>
      <p:sp>
        <p:nvSpPr>
          <p:cNvPr id="4" name="Espace réservé du numéro de diapositive 3"/>
          <p:cNvSpPr>
            <a:spLocks noGrp="1"/>
          </p:cNvSpPr>
          <p:nvPr>
            <p:ph type="sldNum" sz="quarter" idx="10"/>
          </p:nvPr>
        </p:nvSpPr>
        <p:spPr/>
        <p:txBody>
          <a:bodyPr/>
          <a:lstStyle/>
          <a:p>
            <a:pPr>
              <a:defRPr/>
            </a:pPr>
            <a:fld id="{B837F764-1F0B-A64E-B258-E9A6F6E368C4}" type="slidenum">
              <a:rPr lang="nl-BE" altLang="en-US" smtClean="0"/>
              <a:pPr>
                <a:defRPr/>
              </a:pPr>
              <a:t>17</a:t>
            </a:fld>
            <a:endParaRPr lang="nl-BE" altLang="en-US" dirty="0"/>
          </a:p>
        </p:txBody>
      </p:sp>
      <p:sp>
        <p:nvSpPr>
          <p:cNvPr id="13" name="ZoneTexte 12"/>
          <p:cNvSpPr txBox="1"/>
          <p:nvPr/>
        </p:nvSpPr>
        <p:spPr bwMode="auto">
          <a:xfrm>
            <a:off x="5698929" y="640272"/>
            <a:ext cx="18466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bodyPr>
          <a:lstStyle/>
          <a:p>
            <a:pPr eaLnBrk="1" hangingPunct="1">
              <a:spcBef>
                <a:spcPct val="0"/>
              </a:spcBef>
              <a:buFontTx/>
              <a:buNone/>
            </a:pPr>
            <a:endParaRPr lang="nl-BE" sz="1400" dirty="0">
              <a:solidFill>
                <a:srgbClr val="E22567"/>
              </a:solidFill>
              <a:latin typeface="Avenir Book" charset="0"/>
            </a:endParaRPr>
          </a:p>
        </p:txBody>
      </p:sp>
      <p:pic>
        <p:nvPicPr>
          <p:cNvPr id="7" name="Image 6" descr="vache.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19424016">
            <a:off x="514747" y="3307180"/>
            <a:ext cx="3068362" cy="1925330"/>
          </a:xfrm>
          <a:prstGeom prst="rect">
            <a:avLst/>
          </a:prstGeom>
        </p:spPr>
      </p:pic>
    </p:spTree>
    <p:extLst>
      <p:ext uri="{BB962C8B-B14F-4D97-AF65-F5344CB8AC3E}">
        <p14:creationId xmlns:p14="http://schemas.microsoft.com/office/powerpoint/2010/main" val="41039792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p:cNvSpPr>
            <a:spLocks noGrp="1"/>
          </p:cNvSpPr>
          <p:nvPr>
            <p:ph type="body" sz="quarter" idx="10"/>
          </p:nvPr>
        </p:nvSpPr>
        <p:spPr>
          <a:xfrm>
            <a:off x="1053619" y="3894790"/>
            <a:ext cx="2813050" cy="615633"/>
          </a:xfrm>
        </p:spPr>
        <p:txBody>
          <a:bodyPr/>
          <a:lstStyle/>
          <a:p>
            <a:r>
              <a:rPr lang="nl-BE" dirty="0"/>
              <a:t>Een initiatief van </a:t>
            </a:r>
          </a:p>
          <a:p>
            <a:r>
              <a:rPr lang="nl-BE" dirty="0"/>
              <a:t>de Cyber Security </a:t>
            </a:r>
            <a:r>
              <a:rPr lang="nl-BE" dirty="0" err="1"/>
              <a:t>Coalition</a:t>
            </a:r>
            <a:endParaRPr lang="nl-BE" dirty="0"/>
          </a:p>
        </p:txBody>
      </p:sp>
      <p:sp>
        <p:nvSpPr>
          <p:cNvPr id="3" name="Espace réservé du texte 2"/>
          <p:cNvSpPr>
            <a:spLocks noGrp="1"/>
          </p:cNvSpPr>
          <p:nvPr>
            <p:ph type="body" sz="quarter" idx="11"/>
          </p:nvPr>
        </p:nvSpPr>
        <p:spPr>
          <a:xfrm>
            <a:off x="1053619" y="4556605"/>
            <a:ext cx="3787775" cy="992748"/>
          </a:xfrm>
        </p:spPr>
        <p:txBody>
          <a:bodyPr/>
          <a:lstStyle/>
          <a:p>
            <a:pPr eaLnBrk="1" hangingPunct="1">
              <a:spcBef>
                <a:spcPct val="0"/>
              </a:spcBef>
            </a:pPr>
            <a:r>
              <a:rPr lang="fr-FR" dirty="0" err="1"/>
              <a:t>Zijn</a:t>
            </a:r>
            <a:r>
              <a:rPr lang="fr-FR" dirty="0"/>
              <a:t> </a:t>
            </a:r>
            <a:r>
              <a:rPr lang="fr-FR" dirty="0" err="1"/>
              <a:t>doel</a:t>
            </a:r>
            <a:r>
              <a:rPr lang="fr-FR" dirty="0"/>
              <a:t>? De IT-</a:t>
            </a:r>
            <a:r>
              <a:rPr lang="fr-FR" dirty="0" err="1"/>
              <a:t>veiligheid</a:t>
            </a:r>
            <a:r>
              <a:rPr lang="fr-FR" dirty="0"/>
              <a:t> in </a:t>
            </a:r>
            <a:r>
              <a:rPr lang="fr-FR" dirty="0" err="1"/>
              <a:t>België</a:t>
            </a:r>
            <a:r>
              <a:rPr lang="fr-FR" dirty="0"/>
              <a:t> </a:t>
            </a:r>
            <a:r>
              <a:rPr lang="fr-FR" dirty="0" err="1"/>
              <a:t>opdrijven</a:t>
            </a:r>
            <a:r>
              <a:rPr lang="fr-FR" dirty="0"/>
              <a:t>. </a:t>
            </a:r>
            <a:r>
              <a:rPr lang="fr-FR" dirty="0" err="1"/>
              <a:t>Het</a:t>
            </a:r>
            <a:r>
              <a:rPr lang="fr-FR" dirty="0"/>
              <a:t> </a:t>
            </a:r>
            <a:r>
              <a:rPr lang="fr-FR" dirty="0" err="1"/>
              <a:t>brengt</a:t>
            </a:r>
            <a:r>
              <a:rPr lang="fr-FR" dirty="0"/>
              <a:t> experts </a:t>
            </a:r>
            <a:r>
              <a:rPr lang="fr-FR" dirty="0" err="1"/>
              <a:t>uit</a:t>
            </a:r>
            <a:r>
              <a:rPr lang="fr-FR" dirty="0"/>
              <a:t> de </a:t>
            </a:r>
            <a:r>
              <a:rPr lang="fr-FR" dirty="0" err="1"/>
              <a:t>academische</a:t>
            </a:r>
            <a:r>
              <a:rPr lang="fr-FR" dirty="0"/>
              <a:t> </a:t>
            </a:r>
            <a:r>
              <a:rPr lang="fr-FR" dirty="0" err="1"/>
              <a:t>wereld</a:t>
            </a:r>
            <a:r>
              <a:rPr lang="fr-FR" dirty="0"/>
              <a:t>, de </a:t>
            </a:r>
            <a:r>
              <a:rPr lang="fr-FR" dirty="0" err="1"/>
              <a:t>overheid</a:t>
            </a:r>
            <a:r>
              <a:rPr lang="fr-FR" dirty="0"/>
              <a:t> en </a:t>
            </a:r>
            <a:r>
              <a:rPr lang="fr-FR" dirty="0" err="1"/>
              <a:t>ondernemingen</a:t>
            </a:r>
            <a:r>
              <a:rPr lang="fr-FR" dirty="0"/>
              <a:t> </a:t>
            </a:r>
            <a:r>
              <a:rPr lang="fr-FR" dirty="0" err="1"/>
              <a:t>samen</a:t>
            </a:r>
            <a:r>
              <a:rPr lang="fr-FR" dirty="0"/>
              <a:t> om cyber-crime </a:t>
            </a:r>
            <a:r>
              <a:rPr lang="fr-FR" dirty="0" err="1"/>
              <a:t>beter</a:t>
            </a:r>
            <a:r>
              <a:rPr lang="fr-FR" dirty="0"/>
              <a:t> te </a:t>
            </a:r>
            <a:r>
              <a:rPr lang="fr-FR" dirty="0" err="1"/>
              <a:t>bestrijden</a:t>
            </a:r>
            <a:r>
              <a:rPr lang="fr-FR" dirty="0"/>
              <a:t>.</a:t>
            </a:r>
            <a:endParaRPr lang="fr-FR" altLang="en-US" dirty="0"/>
          </a:p>
        </p:txBody>
      </p:sp>
      <p:sp>
        <p:nvSpPr>
          <p:cNvPr id="4" name="Espace réservé du texte 3"/>
          <p:cNvSpPr>
            <a:spLocks noGrp="1"/>
          </p:cNvSpPr>
          <p:nvPr>
            <p:ph type="body" sz="quarter" idx="12"/>
          </p:nvPr>
        </p:nvSpPr>
        <p:spPr/>
        <p:txBody>
          <a:bodyPr/>
          <a:lstStyle/>
          <a:p>
            <a:pPr eaLnBrk="1" hangingPunct="1">
              <a:spcBef>
                <a:spcPct val="0"/>
              </a:spcBef>
            </a:pPr>
            <a:r>
              <a:rPr lang="nl-BE" altLang="en-US" dirty="0"/>
              <a:t>www.cybersecuritycoalition.be</a:t>
            </a:r>
          </a:p>
        </p:txBody>
      </p:sp>
      <p:sp>
        <p:nvSpPr>
          <p:cNvPr id="8" name="Espace réservé du texte 7"/>
          <p:cNvSpPr>
            <a:spLocks noGrp="1"/>
          </p:cNvSpPr>
          <p:nvPr>
            <p:ph type="body" sz="quarter" idx="14"/>
          </p:nvPr>
        </p:nvSpPr>
        <p:spPr>
          <a:xfrm>
            <a:off x="5480242" y="5842251"/>
            <a:ext cx="3471707" cy="655911"/>
          </a:xfrm>
        </p:spPr>
        <p:txBody>
          <a:bodyPr/>
          <a:lstStyle/>
          <a:p>
            <a:r>
              <a:rPr lang="nl-BE" sz="1000" dirty="0"/>
              <a:t> Alle rechten voorbehouden© 2020 Cyber Security </a:t>
            </a:r>
            <a:r>
              <a:rPr lang="nl-BE" sz="1000" dirty="0" err="1"/>
              <a:t>Coalition</a:t>
            </a:r>
            <a:endParaRPr lang="nl-BE" sz="1000" dirty="0"/>
          </a:p>
        </p:txBody>
      </p:sp>
      <p:sp>
        <p:nvSpPr>
          <p:cNvPr id="9" name="Espace réservé pour une image  8"/>
          <p:cNvSpPr>
            <a:spLocks noGrp="1"/>
          </p:cNvSpPr>
          <p:nvPr>
            <p:ph type="pic" sz="quarter" idx="13"/>
          </p:nvPr>
        </p:nvSpPr>
        <p:spPr>
          <a:xfrm>
            <a:off x="3282279" y="1385455"/>
            <a:ext cx="1471229" cy="1300907"/>
          </a:xfrm>
        </p:spPr>
      </p:sp>
      <p:grpSp>
        <p:nvGrpSpPr>
          <p:cNvPr id="6" name="Grouper 5"/>
          <p:cNvGrpSpPr/>
          <p:nvPr/>
        </p:nvGrpSpPr>
        <p:grpSpPr>
          <a:xfrm>
            <a:off x="5480242" y="1985882"/>
            <a:ext cx="3406588" cy="3608294"/>
            <a:chOff x="5480242" y="1985882"/>
            <a:chExt cx="3406588" cy="3608294"/>
          </a:xfrm>
        </p:grpSpPr>
        <p:pic>
          <p:nvPicPr>
            <p:cNvPr id="7" name="Image 6" descr="personnages.png"/>
            <p:cNvPicPr>
              <a:picLocks noChangeAspect="1"/>
            </p:cNvPicPr>
            <p:nvPr/>
          </p:nvPicPr>
          <p:blipFill rotWithShape="1">
            <a:blip r:embed="rId3">
              <a:extLst>
                <a:ext uri="{28A0092B-C50C-407E-A947-70E740481C1C}">
                  <a14:useLocalDpi xmlns:a14="http://schemas.microsoft.com/office/drawing/2010/main" val="0"/>
                </a:ext>
              </a:extLst>
            </a:blip>
            <a:srcRect l="50327" b="2679"/>
            <a:stretch/>
          </p:blipFill>
          <p:spPr>
            <a:xfrm>
              <a:off x="5480242" y="1985882"/>
              <a:ext cx="3406588" cy="3608294"/>
            </a:xfrm>
            <a:prstGeom prst="rect">
              <a:avLst/>
            </a:prstGeom>
          </p:spPr>
        </p:pic>
        <p:pic>
          <p:nvPicPr>
            <p:cNvPr id="5" name="Image 4" descr="mme.png"/>
            <p:cNvPicPr>
              <a:picLocks noChangeAspect="1"/>
            </p:cNvPicPr>
            <p:nvPr/>
          </p:nvPicPr>
          <p:blipFill rotWithShape="1">
            <a:blip r:embed="rId4">
              <a:extLst>
                <a:ext uri="{28A0092B-C50C-407E-A947-70E740481C1C}">
                  <a14:useLocalDpi xmlns:a14="http://schemas.microsoft.com/office/drawing/2010/main" val="0"/>
                </a:ext>
              </a:extLst>
            </a:blip>
            <a:srcRect b="2612"/>
            <a:stretch/>
          </p:blipFill>
          <p:spPr>
            <a:xfrm>
              <a:off x="5515683" y="2245995"/>
              <a:ext cx="3360652" cy="3348181"/>
            </a:xfrm>
            <a:prstGeom prst="rect">
              <a:avLst/>
            </a:prstGeom>
          </p:spPr>
        </p:pic>
      </p:grpSp>
    </p:spTree>
    <p:extLst>
      <p:ext uri="{BB962C8B-B14F-4D97-AF65-F5344CB8AC3E}">
        <p14:creationId xmlns:p14="http://schemas.microsoft.com/office/powerpoint/2010/main" val="4852496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nl-BE" b="0" dirty="0">
                <a:latin typeface="Avenir Heavy"/>
                <a:cs typeface="Avenir Heavy"/>
              </a:rPr>
              <a:t>Herkent u dit ?</a:t>
            </a:r>
          </a:p>
        </p:txBody>
      </p:sp>
      <p:sp>
        <p:nvSpPr>
          <p:cNvPr id="4" name="Espace réservé du numéro de diapositive 3"/>
          <p:cNvSpPr>
            <a:spLocks noGrp="1"/>
          </p:cNvSpPr>
          <p:nvPr>
            <p:ph type="sldNum" sz="quarter" idx="10"/>
          </p:nvPr>
        </p:nvSpPr>
        <p:spPr/>
        <p:txBody>
          <a:bodyPr/>
          <a:lstStyle/>
          <a:p>
            <a:pPr>
              <a:defRPr/>
            </a:pPr>
            <a:fld id="{B837F764-1F0B-A64E-B258-E9A6F6E368C4}" type="slidenum">
              <a:rPr lang="nl-BE" altLang="en-US" smtClean="0"/>
              <a:pPr>
                <a:defRPr/>
              </a:pPr>
              <a:t>2</a:t>
            </a:fld>
            <a:endParaRPr lang="nl-BE" altLang="en-US" dirty="0"/>
          </a:p>
        </p:txBody>
      </p:sp>
      <p:sp>
        <p:nvSpPr>
          <p:cNvPr id="7" name="ZoneTexte 6"/>
          <p:cNvSpPr txBox="1"/>
          <p:nvPr/>
        </p:nvSpPr>
        <p:spPr bwMode="auto">
          <a:xfrm>
            <a:off x="572236" y="485576"/>
            <a:ext cx="319454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eaLnBrk="1" hangingPunct="1"/>
            <a:r>
              <a:rPr lang="nl-BE" sz="2800" b="1" dirty="0">
                <a:solidFill>
                  <a:srgbClr val="457A8C"/>
                </a:solidFill>
                <a:latin typeface="Avenir Heavy"/>
                <a:cs typeface="Avenir Heavy"/>
              </a:rPr>
              <a:t>Thuiswerken  </a:t>
            </a:r>
          </a:p>
          <a:p>
            <a:pPr eaLnBrk="1" hangingPunct="1"/>
            <a:r>
              <a:rPr lang="nl-BE" sz="2000" b="1" dirty="0">
                <a:solidFill>
                  <a:srgbClr val="457A8C"/>
                </a:solidFill>
                <a:latin typeface="Avenir Book" charset="0"/>
                <a:cs typeface="Avenir Heavy"/>
              </a:rPr>
              <a:t>k</a:t>
            </a:r>
            <a:r>
              <a:rPr lang="nl-BE" sz="2000" b="1" dirty="0">
                <a:solidFill>
                  <a:srgbClr val="457A8C"/>
                </a:solidFill>
                <a:latin typeface="Avenir Book" charset="0"/>
              </a:rPr>
              <a:t>an een uitdaging zijn.</a:t>
            </a:r>
          </a:p>
        </p:txBody>
      </p:sp>
      <p:sp>
        <p:nvSpPr>
          <p:cNvPr id="12" name="Espace réservé du contenu 2">
            <a:extLst>
              <a:ext uri="{FF2B5EF4-FFF2-40B4-BE49-F238E27FC236}">
                <a16:creationId xmlns="" xmlns:a16="http://schemas.microsoft.com/office/drawing/2014/main" id="{82A6776F-D90B-47E7-8EF1-EC5E553F3437}"/>
              </a:ext>
            </a:extLst>
          </p:cNvPr>
          <p:cNvSpPr>
            <a:spLocks noGrp="1"/>
          </p:cNvSpPr>
          <p:nvPr>
            <p:ph idx="1"/>
          </p:nvPr>
        </p:nvSpPr>
        <p:spPr>
          <a:xfrm>
            <a:off x="4372534" y="1514813"/>
            <a:ext cx="4161866" cy="4525963"/>
          </a:xfrm>
        </p:spPr>
        <p:txBody>
          <a:bodyPr/>
          <a:lstStyle/>
          <a:p>
            <a:pPr marL="0" indent="0">
              <a:spcAft>
                <a:spcPts val="600"/>
              </a:spcAft>
              <a:buNone/>
            </a:pPr>
            <a:r>
              <a:rPr lang="nl-BE" b="0" dirty="0">
                <a:latin typeface="Avenir Heavy"/>
                <a:cs typeface="Avenir Heavy"/>
              </a:rPr>
              <a:t>BBC Interview met medewerking van de </a:t>
            </a:r>
            <a:r>
              <a:rPr lang="nl-BE" b="0" dirty="0" err="1">
                <a:latin typeface="Avenir Heavy"/>
                <a:cs typeface="Avenir Heavy"/>
              </a:rPr>
              <a:t>kids</a:t>
            </a:r>
            <a:r>
              <a:rPr lang="nl-BE" b="0" dirty="0">
                <a:latin typeface="Avenir Heavy"/>
                <a:cs typeface="Avenir Heavy"/>
              </a:rPr>
              <a:t> thuis…</a:t>
            </a:r>
          </a:p>
          <a:p>
            <a:pPr marL="0" indent="0">
              <a:spcAft>
                <a:spcPts val="600"/>
              </a:spcAft>
              <a:buNone/>
            </a:pPr>
            <a:endParaRPr lang="nl-BE" b="0" dirty="0">
              <a:latin typeface="Avenir Heavy"/>
              <a:cs typeface="Avenir Heavy"/>
            </a:endParaRPr>
          </a:p>
          <a:p>
            <a:pPr marL="0" indent="0">
              <a:spcAft>
                <a:spcPts val="600"/>
              </a:spcAft>
              <a:buNone/>
            </a:pPr>
            <a:endParaRPr lang="nl-BE" b="0" dirty="0">
              <a:latin typeface="Avenir Heavy"/>
              <a:cs typeface="Avenir Heavy"/>
            </a:endParaRPr>
          </a:p>
          <a:p>
            <a:pPr marL="0" indent="0">
              <a:spcAft>
                <a:spcPts val="600"/>
              </a:spcAft>
              <a:buNone/>
            </a:pPr>
            <a:endParaRPr lang="nl-BE" b="0" dirty="0">
              <a:latin typeface="Avenir Heavy"/>
              <a:cs typeface="Avenir Heavy"/>
            </a:endParaRPr>
          </a:p>
          <a:p>
            <a:pPr marL="0" indent="0">
              <a:spcAft>
                <a:spcPts val="600"/>
              </a:spcAft>
              <a:buNone/>
            </a:pPr>
            <a:endParaRPr lang="nl-BE" b="0" dirty="0">
              <a:latin typeface="Avenir Heavy"/>
              <a:cs typeface="Avenir Heavy"/>
            </a:endParaRPr>
          </a:p>
          <a:p>
            <a:pPr marL="0" indent="0">
              <a:spcAft>
                <a:spcPts val="600"/>
              </a:spcAft>
              <a:buNone/>
            </a:pPr>
            <a:endParaRPr lang="nl-BE" b="0" dirty="0">
              <a:latin typeface="Avenir Heavy"/>
              <a:cs typeface="Avenir Heavy"/>
            </a:endParaRPr>
          </a:p>
          <a:p>
            <a:pPr marL="0" indent="0">
              <a:spcAft>
                <a:spcPts val="600"/>
              </a:spcAft>
              <a:buNone/>
            </a:pPr>
            <a:endParaRPr lang="nl-BE" dirty="0">
              <a:solidFill>
                <a:srgbClr val="404040"/>
              </a:solidFill>
            </a:endParaRPr>
          </a:p>
        </p:txBody>
      </p:sp>
      <p:sp>
        <p:nvSpPr>
          <p:cNvPr id="9" name="Isosceles Triangle 8">
            <a:extLst>
              <a:ext uri="{FF2B5EF4-FFF2-40B4-BE49-F238E27FC236}">
                <a16:creationId xmlns="" xmlns:a16="http://schemas.microsoft.com/office/drawing/2014/main" id="{C751B855-1731-47E4-9F2A-23732E15417E}"/>
              </a:ext>
            </a:extLst>
          </p:cNvPr>
          <p:cNvSpPr/>
          <p:nvPr/>
        </p:nvSpPr>
        <p:spPr>
          <a:xfrm rot="5400000">
            <a:off x="6384142" y="2868385"/>
            <a:ext cx="451757" cy="511628"/>
          </a:xfrm>
          <a:prstGeom prst="triangle">
            <a:avLst/>
          </a:prstGeom>
          <a:noFill/>
          <a:ln w="38100">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x-none"/>
          </a:p>
        </p:txBody>
      </p:sp>
      <p:pic>
        <p:nvPicPr>
          <p:cNvPr id="10" name="Online Media 2" title="Children interrupt BBC News interview - BBC News">
            <a:hlinkClick r:id="" action="ppaction://media"/>
            <a:extLst>
              <a:ext uri="{FF2B5EF4-FFF2-40B4-BE49-F238E27FC236}">
                <a16:creationId xmlns="" xmlns:a16="http://schemas.microsoft.com/office/drawing/2014/main" id="{AAEF685D-9733-4296-9A80-A702836698AE}"/>
              </a:ext>
            </a:extLst>
          </p:cNvPr>
          <p:cNvPicPr>
            <a:picLocks noRot="1" noChangeAspect="1"/>
          </p:cNvPicPr>
          <p:nvPr>
            <a:quickTimeFile r:link="rId1"/>
          </p:nvPr>
        </p:nvPicPr>
        <p:blipFill>
          <a:blip r:embed="rId4"/>
          <a:stretch>
            <a:fillRect/>
          </a:stretch>
        </p:blipFill>
        <p:spPr>
          <a:xfrm>
            <a:off x="4421467" y="2898320"/>
            <a:ext cx="4064000" cy="2286000"/>
          </a:xfrm>
          <a:prstGeom prst="rect">
            <a:avLst/>
          </a:prstGeom>
        </p:spPr>
      </p:pic>
      <p:pic>
        <p:nvPicPr>
          <p:cNvPr id="3" name="Image 2" descr="personnages.png"/>
          <p:cNvPicPr>
            <a:picLocks noChangeAspect="1"/>
          </p:cNvPicPr>
          <p:nvPr/>
        </p:nvPicPr>
        <p:blipFill rotWithShape="1">
          <a:blip r:embed="rId5">
            <a:extLst>
              <a:ext uri="{28A0092B-C50C-407E-A947-70E740481C1C}">
                <a14:useLocalDpi xmlns:a14="http://schemas.microsoft.com/office/drawing/2010/main" val="0"/>
              </a:ext>
            </a:extLst>
          </a:blip>
          <a:srcRect r="52181"/>
          <a:stretch/>
        </p:blipFill>
        <p:spPr>
          <a:xfrm>
            <a:off x="572236" y="2130601"/>
            <a:ext cx="3031998" cy="3427915"/>
          </a:xfrm>
          <a:prstGeom prst="rect">
            <a:avLst/>
          </a:prstGeom>
        </p:spPr>
      </p:pic>
    </p:spTree>
    <p:extLst>
      <p:ext uri="{BB962C8B-B14F-4D97-AF65-F5344CB8AC3E}">
        <p14:creationId xmlns:p14="http://schemas.microsoft.com/office/powerpoint/2010/main" val="4123025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0"/>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0"/>
                                        </p:tgtEl>
                                      </p:cBhvr>
                                    </p:cmd>
                                  </p:childTnLst>
                                </p:cTn>
                              </p:par>
                            </p:childTnLst>
                          </p:cTn>
                        </p:par>
                      </p:childTnLst>
                    </p:cTn>
                  </p:par>
                </p:childTnLst>
              </p:cTn>
              <p:nextCondLst>
                <p:cond evt="onClick" delay="0">
                  <p:tgtEl>
                    <p:spTgt spid="10"/>
                  </p:tgtEl>
                </p:cond>
              </p:nextCondLst>
            </p:seq>
            <p:video>
              <p:cMediaNode vol="80000">
                <p:cTn id="12" fill="hold" display="0">
                  <p:stCondLst>
                    <p:cond delay="indefinite"/>
                  </p:stCondLst>
                </p:cTn>
                <p:tgtEl>
                  <p:spTgt spid="10"/>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a:defRPr/>
            </a:pPr>
            <a:fld id="{B2F939CD-0681-644D-A3BD-A33A998AF36E}" type="slidenum">
              <a:rPr lang="nl-BE" altLang="en-US" smtClean="0"/>
              <a:pPr>
                <a:defRPr/>
              </a:pPr>
              <a:t>3</a:t>
            </a:fld>
            <a:endParaRPr lang="nl-BE" altLang="en-US" dirty="0"/>
          </a:p>
        </p:txBody>
      </p:sp>
      <p:sp>
        <p:nvSpPr>
          <p:cNvPr id="6" name="ZoneTexte 5"/>
          <p:cNvSpPr txBox="1"/>
          <p:nvPr/>
        </p:nvSpPr>
        <p:spPr bwMode="auto">
          <a:xfrm>
            <a:off x="552450" y="1670622"/>
            <a:ext cx="3021916"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eaLnBrk="1" hangingPunct="1"/>
            <a:r>
              <a:rPr lang="nl-BE" sz="2000" b="1" dirty="0">
                <a:solidFill>
                  <a:srgbClr val="457A8C"/>
                </a:solidFill>
                <a:latin typeface="Avenir Heavy"/>
                <a:cs typeface="Avenir Heavy"/>
              </a:rPr>
              <a:t>ER WAS EENS </a:t>
            </a:r>
            <a:br>
              <a:rPr lang="nl-BE" sz="2000" b="1" dirty="0">
                <a:solidFill>
                  <a:srgbClr val="457A8C"/>
                </a:solidFill>
                <a:latin typeface="Avenir Heavy"/>
                <a:cs typeface="Avenir Heavy"/>
              </a:rPr>
            </a:br>
            <a:r>
              <a:rPr lang="nl-BE" sz="2000" b="1" dirty="0">
                <a:solidFill>
                  <a:srgbClr val="457A8C"/>
                </a:solidFill>
                <a:latin typeface="Avenir Heavy"/>
                <a:cs typeface="Avenir Heavy"/>
              </a:rPr>
              <a:t>EEN VREDIG KONINKRIJK</a:t>
            </a:r>
          </a:p>
          <a:p>
            <a:pPr eaLnBrk="1" hangingPunct="1"/>
            <a:endParaRPr lang="nl-BE" sz="2000" b="1" dirty="0">
              <a:solidFill>
                <a:srgbClr val="457A8C"/>
              </a:solidFill>
              <a:latin typeface="Avenir Heavy"/>
              <a:cs typeface="Avenir Heavy"/>
            </a:endParaRPr>
          </a:p>
          <a:p>
            <a:pPr eaLnBrk="1" hangingPunct="1"/>
            <a:r>
              <a:rPr lang="nl-BE" sz="2000" b="1" dirty="0">
                <a:solidFill>
                  <a:srgbClr val="457A8C"/>
                </a:solidFill>
                <a:latin typeface="Avenir Book"/>
                <a:cs typeface="Avenir Book"/>
              </a:rPr>
              <a:t>WAAR HET </a:t>
            </a:r>
            <a:br>
              <a:rPr lang="nl-BE" sz="2000" b="1" dirty="0">
                <a:solidFill>
                  <a:srgbClr val="457A8C"/>
                </a:solidFill>
                <a:latin typeface="Avenir Book"/>
                <a:cs typeface="Avenir Book"/>
              </a:rPr>
            </a:br>
            <a:r>
              <a:rPr lang="nl-BE" sz="2000" b="1" dirty="0">
                <a:solidFill>
                  <a:srgbClr val="457A8C"/>
                </a:solidFill>
                <a:latin typeface="Avenir Book"/>
                <a:cs typeface="Avenir Book"/>
              </a:rPr>
              <a:t>VOOR ALLE THUISWERKERS HEERLIJK </a:t>
            </a:r>
          </a:p>
          <a:p>
            <a:pPr eaLnBrk="1" hangingPunct="1"/>
            <a:r>
              <a:rPr lang="nl-BE" sz="2000" b="1" dirty="0">
                <a:solidFill>
                  <a:srgbClr val="457A8C"/>
                </a:solidFill>
                <a:latin typeface="Avenir Book"/>
                <a:cs typeface="Avenir Book"/>
              </a:rPr>
              <a:t>TOEVEN WAS</a:t>
            </a:r>
          </a:p>
          <a:p>
            <a:pPr eaLnBrk="1" hangingPunct="1"/>
            <a:endParaRPr lang="nl-BE" sz="2000" b="1" dirty="0">
              <a:solidFill>
                <a:srgbClr val="457A8C"/>
              </a:solidFill>
              <a:latin typeface="Avenir Heavy"/>
              <a:cs typeface="Avenir Heavy"/>
            </a:endParaRPr>
          </a:p>
        </p:txBody>
      </p:sp>
      <p:pic>
        <p:nvPicPr>
          <p:cNvPr id="10" name="Image 9" descr="safehomeworking_affiche_sanstextes.png"/>
          <p:cNvPicPr>
            <a:picLocks noChangeAspect="1"/>
          </p:cNvPicPr>
          <p:nvPr/>
        </p:nvPicPr>
        <p:blipFill rotWithShape="1">
          <a:blip r:embed="rId4">
            <a:extLst>
              <a:ext uri="{28A0092B-C50C-407E-A947-70E740481C1C}">
                <a14:useLocalDpi xmlns:a14="http://schemas.microsoft.com/office/drawing/2010/main" val="0"/>
              </a:ext>
            </a:extLst>
          </a:blip>
          <a:srcRect l="13225" t="11854" r="12085" b="28105"/>
          <a:stretch/>
        </p:blipFill>
        <p:spPr>
          <a:xfrm>
            <a:off x="2823883" y="164356"/>
            <a:ext cx="6215606" cy="6538093"/>
          </a:xfrm>
          <a:prstGeom prst="rect">
            <a:avLst/>
          </a:prstGeom>
        </p:spPr>
      </p:pic>
      <p:pic>
        <p:nvPicPr>
          <p:cNvPr id="12" name="Image 11" descr="safehomeworking_affiche_sanstextes.png"/>
          <p:cNvPicPr>
            <a:picLocks noChangeAspect="1"/>
          </p:cNvPicPr>
          <p:nvPr/>
        </p:nvPicPr>
        <p:blipFill rotWithShape="1">
          <a:blip r:embed="rId4">
            <a:extLst>
              <a:ext uri="{28A0092B-C50C-407E-A947-70E740481C1C}">
                <a14:useLocalDpi xmlns:a14="http://schemas.microsoft.com/office/drawing/2010/main" val="0"/>
              </a:ext>
            </a:extLst>
          </a:blip>
          <a:srcRect l="19782" r="21208" b="89760"/>
          <a:stretch/>
        </p:blipFill>
        <p:spPr>
          <a:xfrm>
            <a:off x="657225" y="440392"/>
            <a:ext cx="4408918" cy="1001058"/>
          </a:xfrm>
          <a:prstGeom prst="rect">
            <a:avLst/>
          </a:prstGeom>
        </p:spPr>
      </p:pic>
    </p:spTree>
    <p:extLst>
      <p:ext uri="{BB962C8B-B14F-4D97-AF65-F5344CB8AC3E}">
        <p14:creationId xmlns:p14="http://schemas.microsoft.com/office/powerpoint/2010/main" val="7168213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a:defRPr/>
            </a:pPr>
            <a:fld id="{B2F939CD-0681-644D-A3BD-A33A998AF36E}" type="slidenum">
              <a:rPr lang="nl-BE" altLang="en-US" smtClean="0"/>
              <a:pPr>
                <a:defRPr/>
              </a:pPr>
              <a:t>4</a:t>
            </a:fld>
            <a:endParaRPr lang="nl-BE" altLang="en-US" dirty="0"/>
          </a:p>
        </p:txBody>
      </p:sp>
      <p:pic>
        <p:nvPicPr>
          <p:cNvPr id="5" name="Image 4" descr="safehomeworking_affiche_NL.png"/>
          <p:cNvPicPr>
            <a:picLocks noChangeAspect="1"/>
          </p:cNvPicPr>
          <p:nvPr/>
        </p:nvPicPr>
        <p:blipFill rotWithShape="1">
          <a:blip r:embed="rId4">
            <a:extLst>
              <a:ext uri="{28A0092B-C50C-407E-A947-70E740481C1C}">
                <a14:useLocalDpi xmlns:a14="http://schemas.microsoft.com/office/drawing/2010/main" val="0"/>
              </a:ext>
            </a:extLst>
          </a:blip>
          <a:srcRect t="11446" b="28113"/>
          <a:stretch/>
        </p:blipFill>
        <p:spPr>
          <a:xfrm>
            <a:off x="407809" y="254532"/>
            <a:ext cx="8222964" cy="6503195"/>
          </a:xfrm>
          <a:prstGeom prst="rect">
            <a:avLst/>
          </a:prstGeom>
        </p:spPr>
      </p:pic>
    </p:spTree>
    <p:extLst>
      <p:ext uri="{BB962C8B-B14F-4D97-AF65-F5344CB8AC3E}">
        <p14:creationId xmlns:p14="http://schemas.microsoft.com/office/powerpoint/2010/main" val="3074342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nl-BE" b="0" dirty="0">
                <a:latin typeface="Avenir Heavy"/>
                <a:cs typeface="Avenir Heavy"/>
              </a:rPr>
              <a:t>Voorwaarden om  veilig te kunnen thuiswerken… </a:t>
            </a:r>
          </a:p>
        </p:txBody>
      </p:sp>
      <p:sp>
        <p:nvSpPr>
          <p:cNvPr id="3" name="Espace réservé du contenu 2"/>
          <p:cNvSpPr>
            <a:spLocks noGrp="1"/>
          </p:cNvSpPr>
          <p:nvPr>
            <p:ph idx="1"/>
          </p:nvPr>
        </p:nvSpPr>
        <p:spPr>
          <a:xfrm>
            <a:off x="4540250" y="1425574"/>
            <a:ext cx="3776663" cy="4862513"/>
          </a:xfrm>
        </p:spPr>
        <p:txBody>
          <a:bodyPr/>
          <a:lstStyle/>
          <a:p>
            <a:pPr marL="0" indent="0">
              <a:spcAft>
                <a:spcPts val="600"/>
              </a:spcAft>
              <a:buNone/>
            </a:pPr>
            <a:r>
              <a:rPr lang="nl-BE" sz="1700" dirty="0">
                <a:latin typeface="Avenir Heavy"/>
                <a:cs typeface="Avenir Heavy"/>
              </a:rPr>
              <a:t>Goed beveiligde en krachtige netwerkverbinding (1/2) </a:t>
            </a:r>
            <a:r>
              <a:rPr lang="nl-BE" sz="1700" dirty="0">
                <a:solidFill>
                  <a:srgbClr val="404040"/>
                </a:solidFill>
                <a:latin typeface="Avenir Heavy"/>
                <a:cs typeface="Avenir Heavy"/>
              </a:rPr>
              <a:t>: </a:t>
            </a:r>
          </a:p>
          <a:p>
            <a:r>
              <a:rPr lang="nl-BE" sz="1700" b="0" dirty="0"/>
              <a:t>Installeer een VPN (Virtual Private Network)</a:t>
            </a:r>
          </a:p>
          <a:p>
            <a:r>
              <a:rPr lang="nl-BE" sz="1700" b="0" dirty="0">
                <a:solidFill>
                  <a:srgbClr val="404040"/>
                </a:solidFill>
              </a:rPr>
              <a:t>Verander de standaardwachtwoorden van al je apparaten, oo</a:t>
            </a:r>
            <a:r>
              <a:rPr lang="nl-BE" sz="1700" b="0" dirty="0"/>
              <a:t>k de </a:t>
            </a:r>
            <a:r>
              <a:rPr lang="nl-BE" sz="1700" b="0" dirty="0" err="1"/>
              <a:t>domotica</a:t>
            </a:r>
            <a:r>
              <a:rPr lang="nl-BE" sz="1700" b="0" dirty="0"/>
              <a:t>. Hoe maak je sterke wachtwoorden: zie module ‘Wachtwoorden’ in deze Cyber Security Kit.</a:t>
            </a:r>
            <a:endParaRPr lang="nl-BE" sz="1700" b="0" dirty="0">
              <a:solidFill>
                <a:srgbClr val="404040"/>
              </a:solidFill>
            </a:endParaRPr>
          </a:p>
          <a:p>
            <a:r>
              <a:rPr lang="nl-BE" sz="1700" b="0" dirty="0">
                <a:solidFill>
                  <a:srgbClr val="404040"/>
                </a:solidFill>
              </a:rPr>
              <a:t>Beveilig je router goed</a:t>
            </a:r>
          </a:p>
          <a:p>
            <a:r>
              <a:rPr lang="nl-NL" sz="1700" b="0" dirty="0"/>
              <a:t>Activeer de firewall en bescherm je computer en smartphone met een virusscanner</a:t>
            </a:r>
          </a:p>
          <a:p>
            <a:r>
              <a:rPr lang="nl-NL" sz="1700" b="0" dirty="0"/>
              <a:t>Schakel WPS (Wi-Fi </a:t>
            </a:r>
            <a:r>
              <a:rPr lang="nl-NL" sz="1700" b="0" dirty="0" err="1"/>
              <a:t>Protected</a:t>
            </a:r>
            <a:r>
              <a:rPr lang="nl-NL" sz="1700" b="0" dirty="0"/>
              <a:t> Setup) uit</a:t>
            </a:r>
          </a:p>
          <a:p>
            <a:endParaRPr lang="nl-BE" sz="1700" b="0" dirty="0">
              <a:solidFill>
                <a:srgbClr val="404040"/>
              </a:solidFill>
            </a:endParaRPr>
          </a:p>
          <a:p>
            <a:endParaRPr lang="nl-BE" sz="1700" dirty="0">
              <a:solidFill>
                <a:srgbClr val="404040"/>
              </a:solidFill>
            </a:endParaRPr>
          </a:p>
        </p:txBody>
      </p:sp>
      <p:sp>
        <p:nvSpPr>
          <p:cNvPr id="4" name="Espace réservé du numéro de diapositive 3"/>
          <p:cNvSpPr>
            <a:spLocks noGrp="1"/>
          </p:cNvSpPr>
          <p:nvPr>
            <p:ph type="sldNum" sz="quarter" idx="10"/>
          </p:nvPr>
        </p:nvSpPr>
        <p:spPr/>
        <p:txBody>
          <a:bodyPr/>
          <a:lstStyle/>
          <a:p>
            <a:pPr>
              <a:defRPr/>
            </a:pPr>
            <a:fld id="{B837F764-1F0B-A64E-B258-E9A6F6E368C4}" type="slidenum">
              <a:rPr lang="nl-BE" altLang="en-US" smtClean="0"/>
              <a:pPr>
                <a:defRPr/>
              </a:pPr>
              <a:t>5</a:t>
            </a:fld>
            <a:endParaRPr lang="nl-BE" altLang="en-US" dirty="0"/>
          </a:p>
        </p:txBody>
      </p:sp>
      <p:sp>
        <p:nvSpPr>
          <p:cNvPr id="7" name="ZoneTexte 6"/>
          <p:cNvSpPr txBox="1"/>
          <p:nvPr/>
        </p:nvSpPr>
        <p:spPr bwMode="auto">
          <a:xfrm>
            <a:off x="552449" y="469900"/>
            <a:ext cx="3333355" cy="170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eaLnBrk="1" hangingPunct="1"/>
            <a:r>
              <a:rPr lang="nl-BE" sz="2800" b="1" dirty="0">
                <a:solidFill>
                  <a:srgbClr val="457A8C"/>
                </a:solidFill>
                <a:latin typeface="Avenir Heavy"/>
                <a:cs typeface="Avenir Heavy"/>
              </a:rPr>
              <a:t>Telewerken</a:t>
            </a:r>
          </a:p>
          <a:p>
            <a:pPr eaLnBrk="1" hangingPunct="1">
              <a:spcBef>
                <a:spcPts val="600"/>
              </a:spcBef>
            </a:pPr>
            <a:r>
              <a:rPr lang="nl-NL" b="1" dirty="0">
                <a:solidFill>
                  <a:srgbClr val="457A8C"/>
                </a:solidFill>
                <a:latin typeface="Avenir Book" charset="0"/>
              </a:rPr>
              <a:t>mag niet betekenen dat jij en je organisatie een groter gevaar lopen om slachtoffer te worden van een cyberaanval</a:t>
            </a:r>
            <a:endParaRPr lang="nl-BE" b="1" dirty="0">
              <a:solidFill>
                <a:srgbClr val="457A8C"/>
              </a:solidFill>
              <a:latin typeface="Avenir Book" charset="0"/>
            </a:endParaRPr>
          </a:p>
        </p:txBody>
      </p:sp>
      <p:sp>
        <p:nvSpPr>
          <p:cNvPr id="8" name="ZoneTexte 7"/>
          <p:cNvSpPr txBox="1"/>
          <p:nvPr/>
        </p:nvSpPr>
        <p:spPr bwMode="auto">
          <a:xfrm>
            <a:off x="438326" y="5028803"/>
            <a:ext cx="3447479" cy="769441"/>
          </a:xfrm>
          <a:prstGeom prst="rect">
            <a:avLst/>
          </a:prstGeom>
          <a:solidFill>
            <a:srgbClr val="457A8C"/>
          </a:solidFill>
          <a:ln>
            <a:noFill/>
          </a:ln>
          <a:effectLst>
            <a:outerShdw blurRad="50800" dist="38100" dir="8100000" algn="tr" rotWithShape="0">
              <a:prstClr val="black">
                <a:alpha val="40000"/>
              </a:prstClr>
            </a:outerShdw>
          </a:effectLst>
          <a:extLst/>
        </p:spPr>
        <p:txBody>
          <a:bodyPr wrap="square" rtlCol="0">
            <a:spAutoFit/>
          </a:bodyPr>
          <a:lstStyle/>
          <a:p>
            <a:pPr marL="72000" eaLnBrk="1" hangingPunct="1">
              <a:spcBef>
                <a:spcPts val="0"/>
              </a:spcBef>
              <a:spcAft>
                <a:spcPts val="0"/>
              </a:spcAft>
            </a:pPr>
            <a:endParaRPr lang="nl-BE" sz="800" b="1" dirty="0">
              <a:solidFill>
                <a:srgbClr val="FFFFFF"/>
              </a:solidFill>
              <a:latin typeface="Avenir Heavy"/>
              <a:cs typeface="Avenir Heavy"/>
            </a:endParaRPr>
          </a:p>
          <a:p>
            <a:pPr marL="72000" algn="ctr" eaLnBrk="1" hangingPunct="1">
              <a:spcBef>
                <a:spcPts val="0"/>
              </a:spcBef>
              <a:spcAft>
                <a:spcPts val="0"/>
              </a:spcAft>
            </a:pPr>
            <a:r>
              <a:rPr lang="nl-BE" sz="1400" b="1" dirty="0">
                <a:solidFill>
                  <a:srgbClr val="FFFFFF"/>
                </a:solidFill>
                <a:latin typeface="Avenir Heavy"/>
                <a:cs typeface="Avenir Heavy"/>
              </a:rPr>
              <a:t>Check de module ‘Wachtwoorden’ </a:t>
            </a:r>
          </a:p>
          <a:p>
            <a:pPr marL="72000" algn="ctr" eaLnBrk="1" hangingPunct="1">
              <a:spcBef>
                <a:spcPts val="0"/>
              </a:spcBef>
              <a:spcAft>
                <a:spcPts val="0"/>
              </a:spcAft>
            </a:pPr>
            <a:r>
              <a:rPr lang="nl-BE" sz="1400" b="1" dirty="0">
                <a:solidFill>
                  <a:srgbClr val="FFFFFF"/>
                </a:solidFill>
                <a:latin typeface="Avenir Heavy"/>
                <a:cs typeface="Avenir Heavy"/>
              </a:rPr>
              <a:t>in de Cyber Security Kit</a:t>
            </a:r>
          </a:p>
          <a:p>
            <a:pPr marL="72000" eaLnBrk="1" hangingPunct="1">
              <a:spcBef>
                <a:spcPts val="0"/>
              </a:spcBef>
              <a:spcAft>
                <a:spcPts val="0"/>
              </a:spcAft>
            </a:pPr>
            <a:endParaRPr lang="nl-BE" sz="800" b="1" dirty="0">
              <a:solidFill>
                <a:srgbClr val="FFFFFF"/>
              </a:solidFill>
              <a:highlight>
                <a:srgbClr val="FFFF00"/>
              </a:highlight>
              <a:latin typeface="Avenir Heavy"/>
              <a:cs typeface="Avenir Heavy"/>
            </a:endParaRPr>
          </a:p>
        </p:txBody>
      </p:sp>
      <p:pic>
        <p:nvPicPr>
          <p:cNvPr id="9" name="Image 8" descr="doo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0274" y="2450162"/>
            <a:ext cx="2191566" cy="2621663"/>
          </a:xfrm>
          <a:prstGeom prst="rect">
            <a:avLst/>
          </a:prstGeom>
        </p:spPr>
      </p:pic>
    </p:spTree>
    <p:extLst>
      <p:ext uri="{BB962C8B-B14F-4D97-AF65-F5344CB8AC3E}">
        <p14:creationId xmlns:p14="http://schemas.microsoft.com/office/powerpoint/2010/main" val="23751906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nl-BE" b="0" dirty="0">
                <a:latin typeface="Avenir Heavy"/>
                <a:cs typeface="Avenir Heavy"/>
              </a:rPr>
              <a:t>Voorwaarden om  veilig te kunnen thuiswerken… </a:t>
            </a:r>
          </a:p>
        </p:txBody>
      </p:sp>
      <p:sp>
        <p:nvSpPr>
          <p:cNvPr id="3" name="Espace réservé du contenu 2"/>
          <p:cNvSpPr>
            <a:spLocks noGrp="1"/>
          </p:cNvSpPr>
          <p:nvPr>
            <p:ph idx="1"/>
          </p:nvPr>
        </p:nvSpPr>
        <p:spPr>
          <a:xfrm>
            <a:off x="4540250" y="1438605"/>
            <a:ext cx="3757080" cy="4849483"/>
          </a:xfrm>
        </p:spPr>
        <p:txBody>
          <a:bodyPr/>
          <a:lstStyle/>
          <a:p>
            <a:pPr marL="0" indent="0">
              <a:spcAft>
                <a:spcPts val="600"/>
              </a:spcAft>
              <a:buNone/>
            </a:pPr>
            <a:r>
              <a:rPr lang="nl-BE" sz="1700" dirty="0">
                <a:latin typeface="Avenir Heavy"/>
                <a:cs typeface="Avenir Heavy"/>
              </a:rPr>
              <a:t>Goed beveiligde en krachtige netwerkverbinding (2/2) </a:t>
            </a:r>
            <a:r>
              <a:rPr lang="nl-BE" sz="1700" dirty="0">
                <a:solidFill>
                  <a:srgbClr val="404040"/>
                </a:solidFill>
                <a:latin typeface="Avenir Heavy"/>
                <a:cs typeface="Avenir Heavy"/>
              </a:rPr>
              <a:t>: </a:t>
            </a:r>
          </a:p>
          <a:p>
            <a:r>
              <a:rPr lang="nl-NL" sz="1700" b="0" dirty="0"/>
              <a:t>Maak een gastnetwerk</a:t>
            </a:r>
          </a:p>
          <a:p>
            <a:r>
              <a:rPr lang="nl-BE" sz="1700" b="0" dirty="0">
                <a:solidFill>
                  <a:srgbClr val="404040"/>
                </a:solidFill>
              </a:rPr>
              <a:t>Gebruik </a:t>
            </a:r>
            <a:r>
              <a:rPr lang="nl-BE" sz="1700" b="0" dirty="0"/>
              <a:t>indien mogelijk </a:t>
            </a:r>
            <a:r>
              <a:rPr lang="nl-BE" sz="1700" b="0" dirty="0">
                <a:solidFill>
                  <a:srgbClr val="404040"/>
                </a:solidFill>
              </a:rPr>
              <a:t>de ‘vaste internetlijn’ of Ethernet</a:t>
            </a:r>
          </a:p>
          <a:p>
            <a:r>
              <a:rPr lang="nl-BE" sz="1700" b="0" dirty="0"/>
              <a:t>Vermijd buitenshuis publieke </a:t>
            </a:r>
            <a:r>
              <a:rPr lang="nl-BE" sz="1700" b="0" dirty="0" err="1"/>
              <a:t>WiFi</a:t>
            </a:r>
            <a:r>
              <a:rPr lang="nl-BE" sz="1700" b="0" dirty="0"/>
              <a:t> in hotels, luchthavens, stations, cafés</a:t>
            </a:r>
            <a:endParaRPr lang="nl-BE" sz="1700" b="0" dirty="0">
              <a:solidFill>
                <a:srgbClr val="404040"/>
              </a:solidFill>
            </a:endParaRPr>
          </a:p>
          <a:p>
            <a:r>
              <a:rPr lang="nl-BE" sz="1700" b="0" dirty="0"/>
              <a:t>Installeer indien nodig een </a:t>
            </a:r>
            <a:r>
              <a:rPr lang="nl-BE" sz="1700" b="0" dirty="0" err="1"/>
              <a:t>WiFi</a:t>
            </a:r>
            <a:r>
              <a:rPr lang="nl-BE" sz="1700" b="0" dirty="0"/>
              <a:t> booster</a:t>
            </a:r>
            <a:endParaRPr lang="nl-BE" sz="1700" b="0" dirty="0">
              <a:solidFill>
                <a:srgbClr val="404040"/>
              </a:solidFill>
            </a:endParaRPr>
          </a:p>
          <a:p>
            <a:r>
              <a:rPr lang="nl-NL" sz="1700" b="0" dirty="0"/>
              <a:t>Koop alleen apps in officiële app-stores</a:t>
            </a:r>
          </a:p>
          <a:p>
            <a:r>
              <a:rPr lang="nl-NL" sz="1700" b="0" dirty="0"/>
              <a:t>Zorg dat  je besturingssysteem, al je programma’s &amp; apps up-to-date zijn en zorg ervoor dat de updates automatisch geïnstalleerd worden</a:t>
            </a:r>
          </a:p>
          <a:p>
            <a:endParaRPr lang="nl-BE" sz="1700" b="0" dirty="0">
              <a:solidFill>
                <a:srgbClr val="404040"/>
              </a:solidFill>
            </a:endParaRPr>
          </a:p>
          <a:p>
            <a:endParaRPr lang="nl-BE" sz="1700" dirty="0">
              <a:solidFill>
                <a:srgbClr val="404040"/>
              </a:solidFill>
            </a:endParaRPr>
          </a:p>
        </p:txBody>
      </p:sp>
      <p:sp>
        <p:nvSpPr>
          <p:cNvPr id="4" name="Espace réservé du numéro de diapositive 3"/>
          <p:cNvSpPr>
            <a:spLocks noGrp="1"/>
          </p:cNvSpPr>
          <p:nvPr>
            <p:ph type="sldNum" sz="quarter" idx="10"/>
          </p:nvPr>
        </p:nvSpPr>
        <p:spPr/>
        <p:txBody>
          <a:bodyPr/>
          <a:lstStyle/>
          <a:p>
            <a:pPr>
              <a:defRPr/>
            </a:pPr>
            <a:fld id="{B837F764-1F0B-A64E-B258-E9A6F6E368C4}" type="slidenum">
              <a:rPr lang="nl-BE" altLang="en-US" smtClean="0"/>
              <a:pPr>
                <a:defRPr/>
              </a:pPr>
              <a:t>6</a:t>
            </a:fld>
            <a:endParaRPr lang="nl-BE" altLang="en-US" dirty="0"/>
          </a:p>
        </p:txBody>
      </p:sp>
      <p:sp>
        <p:nvSpPr>
          <p:cNvPr id="7" name="ZoneTexte 6"/>
          <p:cNvSpPr txBox="1"/>
          <p:nvPr/>
        </p:nvSpPr>
        <p:spPr bwMode="auto">
          <a:xfrm>
            <a:off x="552451" y="469900"/>
            <a:ext cx="2895934" cy="1985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eaLnBrk="1" hangingPunct="1"/>
            <a:r>
              <a:rPr lang="nl-BE" sz="2800" b="1" dirty="0">
                <a:solidFill>
                  <a:srgbClr val="457A8C"/>
                </a:solidFill>
                <a:latin typeface="Avenir Heavy"/>
                <a:cs typeface="Avenir Heavy"/>
              </a:rPr>
              <a:t>Telewerken</a:t>
            </a:r>
          </a:p>
          <a:p>
            <a:pPr eaLnBrk="1" hangingPunct="1">
              <a:spcBef>
                <a:spcPts val="600"/>
              </a:spcBef>
            </a:pPr>
            <a:r>
              <a:rPr lang="nl-NL" b="1" dirty="0">
                <a:solidFill>
                  <a:srgbClr val="457A8C"/>
                </a:solidFill>
                <a:latin typeface="Avenir Book" charset="0"/>
              </a:rPr>
              <a:t>mag niet betekenen dat jij en je organisatie een groter gevaar lopen om slachtoffer te worden van een cyberaanval</a:t>
            </a:r>
            <a:endParaRPr lang="nl-BE" b="1" dirty="0">
              <a:solidFill>
                <a:srgbClr val="457A8C"/>
              </a:solidFill>
              <a:latin typeface="Avenir Book" charset="0"/>
            </a:endParaRPr>
          </a:p>
        </p:txBody>
      </p:sp>
      <p:pic>
        <p:nvPicPr>
          <p:cNvPr id="9" name="Image 8" descr="flag.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740748">
            <a:off x="1460038" y="2983312"/>
            <a:ext cx="1807059" cy="1999345"/>
          </a:xfrm>
          <a:prstGeom prst="rect">
            <a:avLst/>
          </a:prstGeom>
        </p:spPr>
      </p:pic>
      <p:sp>
        <p:nvSpPr>
          <p:cNvPr id="10" name="ZoneTexte 9"/>
          <p:cNvSpPr txBox="1"/>
          <p:nvPr/>
        </p:nvSpPr>
        <p:spPr bwMode="auto">
          <a:xfrm>
            <a:off x="438326" y="5028803"/>
            <a:ext cx="3447479" cy="769441"/>
          </a:xfrm>
          <a:prstGeom prst="rect">
            <a:avLst/>
          </a:prstGeom>
          <a:solidFill>
            <a:srgbClr val="457A8C"/>
          </a:solidFill>
          <a:ln>
            <a:noFill/>
          </a:ln>
          <a:effectLst>
            <a:outerShdw blurRad="50800" dist="38100" dir="8100000" algn="tr" rotWithShape="0">
              <a:prstClr val="black">
                <a:alpha val="40000"/>
              </a:prstClr>
            </a:outerShdw>
          </a:effectLst>
          <a:extLst/>
        </p:spPr>
        <p:txBody>
          <a:bodyPr wrap="square" rtlCol="0">
            <a:spAutoFit/>
          </a:bodyPr>
          <a:lstStyle/>
          <a:p>
            <a:pPr marL="72000" eaLnBrk="1" hangingPunct="1">
              <a:spcBef>
                <a:spcPts val="0"/>
              </a:spcBef>
              <a:spcAft>
                <a:spcPts val="0"/>
              </a:spcAft>
            </a:pPr>
            <a:endParaRPr lang="nl-BE" sz="800" b="1" dirty="0">
              <a:solidFill>
                <a:srgbClr val="FFFFFF"/>
              </a:solidFill>
              <a:highlight>
                <a:srgbClr val="FFFF00"/>
              </a:highlight>
              <a:latin typeface="Avenir Heavy"/>
              <a:cs typeface="Avenir Heavy"/>
            </a:endParaRPr>
          </a:p>
          <a:p>
            <a:pPr marL="72000" algn="ctr" eaLnBrk="1" hangingPunct="1">
              <a:spcBef>
                <a:spcPts val="0"/>
              </a:spcBef>
              <a:spcAft>
                <a:spcPts val="0"/>
              </a:spcAft>
            </a:pPr>
            <a:r>
              <a:rPr lang="nl-BE" sz="1400" b="1" dirty="0">
                <a:solidFill>
                  <a:srgbClr val="FFFFFF"/>
                </a:solidFill>
                <a:latin typeface="Avenir Heavy"/>
                <a:cs typeface="Avenir Heavy"/>
              </a:rPr>
              <a:t>Check de module ‘Wachtwoorden’ </a:t>
            </a:r>
          </a:p>
          <a:p>
            <a:pPr marL="72000" algn="ctr" eaLnBrk="1" hangingPunct="1">
              <a:spcBef>
                <a:spcPts val="0"/>
              </a:spcBef>
              <a:spcAft>
                <a:spcPts val="0"/>
              </a:spcAft>
            </a:pPr>
            <a:r>
              <a:rPr lang="nl-BE" sz="1400" b="1" dirty="0">
                <a:solidFill>
                  <a:srgbClr val="FFFFFF"/>
                </a:solidFill>
                <a:latin typeface="Avenir Heavy"/>
                <a:cs typeface="Avenir Heavy"/>
              </a:rPr>
              <a:t>in de Cyber Security Kit</a:t>
            </a:r>
          </a:p>
          <a:p>
            <a:pPr marL="72000" eaLnBrk="1" hangingPunct="1">
              <a:spcBef>
                <a:spcPts val="0"/>
              </a:spcBef>
              <a:spcAft>
                <a:spcPts val="0"/>
              </a:spcAft>
            </a:pPr>
            <a:endParaRPr lang="nl-BE" sz="800" b="1" dirty="0">
              <a:solidFill>
                <a:srgbClr val="FFFFFF"/>
              </a:solidFill>
              <a:highlight>
                <a:srgbClr val="FFFF00"/>
              </a:highlight>
              <a:latin typeface="Avenir Heavy"/>
              <a:cs typeface="Avenir Heavy"/>
            </a:endParaRPr>
          </a:p>
        </p:txBody>
      </p:sp>
    </p:spTree>
    <p:extLst>
      <p:ext uri="{BB962C8B-B14F-4D97-AF65-F5344CB8AC3E}">
        <p14:creationId xmlns:p14="http://schemas.microsoft.com/office/powerpoint/2010/main" val="10363498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nl-BE" b="0" dirty="0">
                <a:latin typeface="Avenir Heavy"/>
                <a:cs typeface="Avenir Heavy"/>
              </a:rPr>
              <a:t>Voorwaarden om  veilig te kunnen thuiswerken… </a:t>
            </a:r>
          </a:p>
        </p:txBody>
      </p:sp>
      <p:sp>
        <p:nvSpPr>
          <p:cNvPr id="3" name="Espace réservé du contenu 2"/>
          <p:cNvSpPr>
            <a:spLocks noGrp="1"/>
          </p:cNvSpPr>
          <p:nvPr>
            <p:ph idx="1"/>
          </p:nvPr>
        </p:nvSpPr>
        <p:spPr>
          <a:xfrm>
            <a:off x="4572000" y="1425575"/>
            <a:ext cx="3744913" cy="4598875"/>
          </a:xfrm>
        </p:spPr>
        <p:txBody>
          <a:bodyPr/>
          <a:lstStyle/>
          <a:p>
            <a:pPr marL="0" indent="0">
              <a:spcAft>
                <a:spcPts val="600"/>
              </a:spcAft>
              <a:buNone/>
            </a:pPr>
            <a:r>
              <a:rPr lang="nl-BE" sz="1700" dirty="0">
                <a:latin typeface="Avenir Heavy"/>
                <a:cs typeface="Avenir Heavy"/>
              </a:rPr>
              <a:t>Een veilige werkomgeving (1/2) : </a:t>
            </a:r>
            <a:endParaRPr lang="nl-BE" sz="1700" dirty="0">
              <a:solidFill>
                <a:srgbClr val="404040"/>
              </a:solidFill>
              <a:latin typeface="Avenir Heavy"/>
              <a:cs typeface="Avenir Heavy"/>
            </a:endParaRPr>
          </a:p>
          <a:p>
            <a:r>
              <a:rPr lang="nl-NL" sz="1700" b="0" dirty="0"/>
              <a:t>Gebruik bij voorkeur de laptop/smartphone van je werkgever als deze beschikbaar zijn.</a:t>
            </a:r>
          </a:p>
          <a:p>
            <a:r>
              <a:rPr lang="nl-NL" sz="1700" b="0" dirty="0"/>
              <a:t>Als je je privé apparaten kan gebruiken, sluit dan alle privé vensters en applicaties tijdens je werksessies.</a:t>
            </a:r>
          </a:p>
          <a:p>
            <a:r>
              <a:rPr lang="nl-NL" sz="1700" b="0" dirty="0"/>
              <a:t>Installeer veilige communicatietools als je veel vertrouwelijke informatie deelt met collega’s.</a:t>
            </a:r>
          </a:p>
          <a:p>
            <a:r>
              <a:rPr lang="nl-BE" sz="1700" b="0" dirty="0">
                <a:solidFill>
                  <a:srgbClr val="404040"/>
                </a:solidFill>
              </a:rPr>
              <a:t>Niet alle Apps zijn veilig: </a:t>
            </a:r>
            <a:r>
              <a:rPr lang="nl-BE" sz="1700" b="0" dirty="0"/>
              <a:t>volg de </a:t>
            </a:r>
            <a:r>
              <a:rPr lang="nl-BE" sz="1700" b="0" dirty="0">
                <a:solidFill>
                  <a:srgbClr val="404040"/>
                </a:solidFill>
              </a:rPr>
              <a:t> de richtlijnen van je IT-afdeling of vraag het advies van je IT-leverancier</a:t>
            </a:r>
          </a:p>
        </p:txBody>
      </p:sp>
      <p:sp>
        <p:nvSpPr>
          <p:cNvPr id="4" name="Espace réservé du numéro de diapositive 3"/>
          <p:cNvSpPr>
            <a:spLocks noGrp="1"/>
          </p:cNvSpPr>
          <p:nvPr>
            <p:ph type="sldNum" sz="quarter" idx="10"/>
          </p:nvPr>
        </p:nvSpPr>
        <p:spPr/>
        <p:txBody>
          <a:bodyPr/>
          <a:lstStyle/>
          <a:p>
            <a:pPr>
              <a:defRPr/>
            </a:pPr>
            <a:fld id="{B837F764-1F0B-A64E-B258-E9A6F6E368C4}" type="slidenum">
              <a:rPr lang="nl-BE" altLang="en-US" smtClean="0"/>
              <a:pPr>
                <a:defRPr/>
              </a:pPr>
              <a:t>7</a:t>
            </a:fld>
            <a:endParaRPr lang="nl-BE" altLang="en-US" dirty="0"/>
          </a:p>
        </p:txBody>
      </p:sp>
      <p:sp>
        <p:nvSpPr>
          <p:cNvPr id="6" name="ZoneTexte 6">
            <a:extLst>
              <a:ext uri="{FF2B5EF4-FFF2-40B4-BE49-F238E27FC236}">
                <a16:creationId xmlns="" xmlns:a16="http://schemas.microsoft.com/office/drawing/2014/main" id="{7EE9BFC5-A26E-431C-9C8E-068A230F3A16}"/>
              </a:ext>
            </a:extLst>
          </p:cNvPr>
          <p:cNvSpPr txBox="1"/>
          <p:nvPr/>
        </p:nvSpPr>
        <p:spPr bwMode="auto">
          <a:xfrm>
            <a:off x="552450" y="499750"/>
            <a:ext cx="2973668" cy="2693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eaLnBrk="1" hangingPunct="1"/>
            <a:r>
              <a:rPr lang="nl-BE" sz="2800" b="1" dirty="0">
                <a:solidFill>
                  <a:srgbClr val="457A8C"/>
                </a:solidFill>
                <a:latin typeface="Avenir Heavy"/>
                <a:cs typeface="Avenir Heavy"/>
              </a:rPr>
              <a:t>Thuiswerken op je huislaptop?</a:t>
            </a:r>
          </a:p>
          <a:p>
            <a:pPr eaLnBrk="1" hangingPunct="1">
              <a:spcBef>
                <a:spcPts val="600"/>
              </a:spcBef>
            </a:pPr>
            <a:r>
              <a:rPr lang="nl-NL" b="1" dirty="0">
                <a:solidFill>
                  <a:srgbClr val="457A8C"/>
                </a:solidFill>
                <a:latin typeface="Avenir Book" charset="0"/>
              </a:rPr>
              <a:t>Organisaties die al langer telewerk voorzien, bezorgen hun werknemers laptops en eventueel ook smartphones van het bedrijf. </a:t>
            </a:r>
            <a:endParaRPr lang="nl-BE" b="1" dirty="0">
              <a:solidFill>
                <a:srgbClr val="457A8C"/>
              </a:solidFill>
              <a:latin typeface="Avenir Book" charset="0"/>
            </a:endParaRPr>
          </a:p>
        </p:txBody>
      </p:sp>
    </p:spTree>
    <p:extLst>
      <p:ext uri="{BB962C8B-B14F-4D97-AF65-F5344CB8AC3E}">
        <p14:creationId xmlns:p14="http://schemas.microsoft.com/office/powerpoint/2010/main" val="12935326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nl-BE" b="0" dirty="0">
                <a:latin typeface="Avenir Heavy"/>
                <a:cs typeface="Avenir Heavy"/>
              </a:rPr>
              <a:t>Voorwaarden om  veilig te kunnen thuiswerken… </a:t>
            </a:r>
          </a:p>
        </p:txBody>
      </p:sp>
      <p:sp>
        <p:nvSpPr>
          <p:cNvPr id="3" name="Espace réservé du contenu 2"/>
          <p:cNvSpPr>
            <a:spLocks noGrp="1"/>
          </p:cNvSpPr>
          <p:nvPr>
            <p:ph idx="1"/>
          </p:nvPr>
        </p:nvSpPr>
        <p:spPr>
          <a:xfrm>
            <a:off x="4540250" y="1425575"/>
            <a:ext cx="3776663" cy="4862513"/>
          </a:xfrm>
        </p:spPr>
        <p:txBody>
          <a:bodyPr/>
          <a:lstStyle/>
          <a:p>
            <a:pPr marL="0" indent="0">
              <a:spcAft>
                <a:spcPts val="600"/>
              </a:spcAft>
              <a:buNone/>
            </a:pPr>
            <a:r>
              <a:rPr lang="nl-BE" sz="1700" dirty="0">
                <a:latin typeface="Avenir Heavy"/>
                <a:cs typeface="Avenir Heavy"/>
              </a:rPr>
              <a:t>Een veilige werkomgeving (2/2)</a:t>
            </a:r>
            <a:r>
              <a:rPr lang="nl-BE" sz="1700" dirty="0">
                <a:solidFill>
                  <a:srgbClr val="404040"/>
                </a:solidFill>
                <a:latin typeface="Avenir Heavy"/>
                <a:cs typeface="Avenir Heavy"/>
              </a:rPr>
              <a:t>:</a:t>
            </a:r>
            <a:br>
              <a:rPr lang="nl-BE" sz="1700" dirty="0">
                <a:solidFill>
                  <a:srgbClr val="404040"/>
                </a:solidFill>
                <a:latin typeface="Avenir Heavy"/>
                <a:cs typeface="Avenir Heavy"/>
              </a:rPr>
            </a:br>
            <a:r>
              <a:rPr lang="nl-BE" sz="1700" dirty="0">
                <a:solidFill>
                  <a:srgbClr val="404040"/>
                </a:solidFill>
                <a:latin typeface="Avenir Heavy"/>
                <a:cs typeface="Avenir Heavy"/>
              </a:rPr>
              <a:t>Bewaak je privacy en discretie in je home office</a:t>
            </a:r>
          </a:p>
          <a:p>
            <a:r>
              <a:rPr lang="en-US" sz="1650" b="0" dirty="0" err="1">
                <a:solidFill>
                  <a:schemeClr val="tx1">
                    <a:lumMod val="75000"/>
                    <a:lumOff val="25000"/>
                  </a:schemeClr>
                </a:solidFill>
              </a:rPr>
              <a:t>Druk</a:t>
            </a:r>
            <a:r>
              <a:rPr lang="en-US" sz="1650" b="0" dirty="0">
                <a:solidFill>
                  <a:schemeClr val="tx1">
                    <a:lumMod val="75000"/>
                    <a:lumOff val="25000"/>
                  </a:schemeClr>
                </a:solidFill>
              </a:rPr>
              <a:t> </a:t>
            </a:r>
            <a:r>
              <a:rPr lang="en-US" sz="1650" b="0" dirty="0" err="1">
                <a:solidFill>
                  <a:schemeClr val="tx1">
                    <a:lumMod val="75000"/>
                    <a:lumOff val="25000"/>
                  </a:schemeClr>
                </a:solidFill>
              </a:rPr>
              <a:t>thuis</a:t>
            </a:r>
            <a:r>
              <a:rPr lang="en-US" sz="1650" b="0" dirty="0">
                <a:solidFill>
                  <a:schemeClr val="tx1">
                    <a:lumMod val="75000"/>
                    <a:lumOff val="25000"/>
                  </a:schemeClr>
                </a:solidFill>
              </a:rPr>
              <a:t> </a:t>
            </a:r>
            <a:r>
              <a:rPr lang="en-US" sz="1650" b="0" dirty="0" err="1">
                <a:solidFill>
                  <a:schemeClr val="tx1">
                    <a:lumMod val="75000"/>
                    <a:lumOff val="25000"/>
                  </a:schemeClr>
                </a:solidFill>
              </a:rPr>
              <a:t>geen</a:t>
            </a:r>
            <a:r>
              <a:rPr lang="en-US" sz="1650" b="0" dirty="0">
                <a:solidFill>
                  <a:schemeClr val="tx1">
                    <a:lumMod val="75000"/>
                    <a:lumOff val="25000"/>
                  </a:schemeClr>
                </a:solidFill>
              </a:rPr>
              <a:t> </a:t>
            </a:r>
            <a:r>
              <a:rPr lang="en-US" sz="1650" b="0" dirty="0" err="1">
                <a:solidFill>
                  <a:schemeClr val="tx1">
                    <a:lumMod val="75000"/>
                    <a:lumOff val="25000"/>
                  </a:schemeClr>
                </a:solidFill>
              </a:rPr>
              <a:t>werk-gerelateerd</a:t>
            </a:r>
            <a:r>
              <a:rPr lang="en-US" sz="1650" b="0" dirty="0">
                <a:solidFill>
                  <a:schemeClr val="tx1">
                    <a:lumMod val="75000"/>
                    <a:lumOff val="25000"/>
                  </a:schemeClr>
                </a:solidFill>
              </a:rPr>
              <a:t> </a:t>
            </a:r>
            <a:r>
              <a:rPr lang="en-US" sz="1650" b="0" dirty="0" err="1">
                <a:solidFill>
                  <a:schemeClr val="tx1">
                    <a:lumMod val="75000"/>
                    <a:lumOff val="25000"/>
                  </a:schemeClr>
                </a:solidFill>
              </a:rPr>
              <a:t>materiaal</a:t>
            </a:r>
            <a:r>
              <a:rPr lang="en-US" sz="1650" b="0" dirty="0">
                <a:solidFill>
                  <a:schemeClr val="tx1">
                    <a:lumMod val="75000"/>
                    <a:lumOff val="25000"/>
                  </a:schemeClr>
                </a:solidFill>
              </a:rPr>
              <a:t> </a:t>
            </a:r>
            <a:r>
              <a:rPr lang="en-US" sz="1650" b="0" dirty="0" err="1">
                <a:solidFill>
                  <a:schemeClr val="tx1">
                    <a:lumMod val="75000"/>
                    <a:lumOff val="25000"/>
                  </a:schemeClr>
                </a:solidFill>
              </a:rPr>
              <a:t>af</a:t>
            </a:r>
            <a:r>
              <a:rPr lang="en-US" sz="1650" b="0" dirty="0">
                <a:solidFill>
                  <a:schemeClr val="tx1">
                    <a:lumMod val="75000"/>
                    <a:lumOff val="25000"/>
                  </a:schemeClr>
                </a:solidFill>
              </a:rPr>
              <a:t>  </a:t>
            </a:r>
            <a:r>
              <a:rPr lang="en-US" sz="1650" b="0" dirty="0" err="1">
                <a:solidFill>
                  <a:schemeClr val="tx1">
                    <a:lumMod val="75000"/>
                    <a:lumOff val="25000"/>
                  </a:schemeClr>
                </a:solidFill>
              </a:rPr>
              <a:t>tenzij</a:t>
            </a:r>
            <a:r>
              <a:rPr lang="en-US" sz="1650" b="0" dirty="0">
                <a:solidFill>
                  <a:schemeClr val="tx1">
                    <a:lumMod val="75000"/>
                    <a:lumOff val="25000"/>
                  </a:schemeClr>
                </a:solidFill>
              </a:rPr>
              <a:t> </a:t>
            </a:r>
            <a:r>
              <a:rPr lang="en-US" sz="1650" b="0" dirty="0" err="1">
                <a:solidFill>
                  <a:schemeClr val="tx1">
                    <a:lumMod val="75000"/>
                    <a:lumOff val="25000"/>
                  </a:schemeClr>
                </a:solidFill>
              </a:rPr>
              <a:t>dit</a:t>
            </a:r>
            <a:r>
              <a:rPr lang="en-US" sz="1650" b="0" dirty="0">
                <a:solidFill>
                  <a:schemeClr val="tx1">
                    <a:lumMod val="75000"/>
                    <a:lumOff val="25000"/>
                  </a:schemeClr>
                </a:solidFill>
              </a:rPr>
              <a:t> </a:t>
            </a:r>
            <a:r>
              <a:rPr lang="en-US" sz="1650" b="0" dirty="0" err="1">
                <a:solidFill>
                  <a:schemeClr val="tx1">
                    <a:lumMod val="75000"/>
                    <a:lumOff val="25000"/>
                  </a:schemeClr>
                </a:solidFill>
              </a:rPr>
              <a:t>expliciet</a:t>
            </a:r>
            <a:r>
              <a:rPr lang="en-US" sz="1650" b="0" dirty="0">
                <a:solidFill>
                  <a:schemeClr val="tx1">
                    <a:lumMod val="75000"/>
                    <a:lumOff val="25000"/>
                  </a:schemeClr>
                </a:solidFill>
              </a:rPr>
              <a:t> </a:t>
            </a:r>
            <a:r>
              <a:rPr lang="en-US" sz="1650" b="0" dirty="0" err="1">
                <a:solidFill>
                  <a:schemeClr val="tx1">
                    <a:lumMod val="75000"/>
                    <a:lumOff val="25000"/>
                  </a:schemeClr>
                </a:solidFill>
              </a:rPr>
              <a:t>wordt</a:t>
            </a:r>
            <a:r>
              <a:rPr lang="en-US" sz="1650" b="0" dirty="0">
                <a:solidFill>
                  <a:schemeClr val="tx1">
                    <a:lumMod val="75000"/>
                    <a:lumOff val="25000"/>
                  </a:schemeClr>
                </a:solidFill>
              </a:rPr>
              <a:t> </a:t>
            </a:r>
            <a:r>
              <a:rPr lang="en-US" sz="1650" b="0" dirty="0" err="1">
                <a:solidFill>
                  <a:schemeClr val="tx1">
                    <a:lumMod val="75000"/>
                    <a:lumOff val="25000"/>
                  </a:schemeClr>
                </a:solidFill>
              </a:rPr>
              <a:t>toegestaan</a:t>
            </a:r>
            <a:r>
              <a:rPr lang="en-US" sz="1650" b="0" dirty="0">
                <a:solidFill>
                  <a:schemeClr val="tx1">
                    <a:lumMod val="75000"/>
                    <a:lumOff val="25000"/>
                  </a:schemeClr>
                </a:solidFill>
              </a:rPr>
              <a:t> door je IT-</a:t>
            </a:r>
            <a:r>
              <a:rPr lang="en-US" sz="1650" b="0" dirty="0" err="1">
                <a:solidFill>
                  <a:schemeClr val="tx1">
                    <a:lumMod val="75000"/>
                    <a:lumOff val="25000"/>
                  </a:schemeClr>
                </a:solidFill>
              </a:rPr>
              <a:t>afdeling</a:t>
            </a:r>
            <a:r>
              <a:rPr lang="en-US" sz="1650" b="0" dirty="0">
                <a:solidFill>
                  <a:schemeClr val="tx1">
                    <a:lumMod val="75000"/>
                    <a:lumOff val="25000"/>
                  </a:schemeClr>
                </a:solidFill>
              </a:rPr>
              <a:t>.</a:t>
            </a:r>
            <a:endParaRPr lang="nl-BE" sz="1650" b="0" dirty="0">
              <a:solidFill>
                <a:schemeClr val="tx1">
                  <a:lumMod val="75000"/>
                  <a:lumOff val="25000"/>
                </a:schemeClr>
              </a:solidFill>
            </a:endParaRPr>
          </a:p>
          <a:p>
            <a:r>
              <a:rPr lang="nl-NL" sz="1650" b="0" dirty="0">
                <a:solidFill>
                  <a:schemeClr val="tx1">
                    <a:lumMod val="75000"/>
                    <a:lumOff val="25000"/>
                  </a:schemeClr>
                </a:solidFill>
              </a:rPr>
              <a:t>Vergrendel je computer als je de werkplek verlaat, beveilig je smartphone met een pincode. </a:t>
            </a:r>
          </a:p>
          <a:p>
            <a:r>
              <a:rPr lang="nl-NL" sz="1650" b="0" dirty="0">
                <a:solidFill>
                  <a:schemeClr val="tx1">
                    <a:lumMod val="75000"/>
                    <a:lumOff val="25000"/>
                  </a:schemeClr>
                </a:solidFill>
              </a:rPr>
              <a:t>Sluit je computer elke avond af </a:t>
            </a:r>
            <a:endParaRPr lang="nl-BE" sz="1650" b="0" dirty="0">
              <a:solidFill>
                <a:schemeClr val="tx1">
                  <a:lumMod val="75000"/>
                  <a:lumOff val="25000"/>
                </a:schemeClr>
              </a:solidFill>
            </a:endParaRPr>
          </a:p>
          <a:p>
            <a:r>
              <a:rPr lang="nl-BE" sz="1650" b="0" dirty="0">
                <a:solidFill>
                  <a:schemeClr val="tx1">
                    <a:lumMod val="75000"/>
                    <a:lumOff val="25000"/>
                  </a:schemeClr>
                </a:solidFill>
              </a:rPr>
              <a:t>Laat geen wachtwoorden rondslingeren</a:t>
            </a:r>
          </a:p>
          <a:p>
            <a:r>
              <a:rPr lang="nl-NL" sz="1650" b="0" dirty="0">
                <a:solidFill>
                  <a:schemeClr val="tx1">
                    <a:lumMod val="75000"/>
                    <a:lumOff val="25000"/>
                  </a:schemeClr>
                </a:solidFill>
              </a:rPr>
              <a:t>Voer vertrouwelijke gesprekken buiten het bereik van luistervinken</a:t>
            </a:r>
          </a:p>
          <a:p>
            <a:r>
              <a:rPr lang="nl-BE" sz="1650" b="0" dirty="0">
                <a:solidFill>
                  <a:schemeClr val="tx1">
                    <a:lumMod val="75000"/>
                    <a:lumOff val="25000"/>
                  </a:schemeClr>
                </a:solidFill>
              </a:rPr>
              <a:t>Laat je kinderen of bezoekers niet op je </a:t>
            </a:r>
            <a:r>
              <a:rPr lang="nl-BE" sz="1650" b="0" dirty="0" err="1">
                <a:solidFill>
                  <a:schemeClr val="tx1">
                    <a:lumMod val="75000"/>
                    <a:lumOff val="25000"/>
                  </a:schemeClr>
                </a:solidFill>
              </a:rPr>
              <a:t>werkpc</a:t>
            </a:r>
            <a:r>
              <a:rPr lang="nl-BE" sz="1650" b="0" dirty="0">
                <a:solidFill>
                  <a:schemeClr val="tx1">
                    <a:lumMod val="75000"/>
                    <a:lumOff val="25000"/>
                  </a:schemeClr>
                </a:solidFill>
              </a:rPr>
              <a:t> of -smartphone toe</a:t>
            </a:r>
          </a:p>
          <a:p>
            <a:pPr marL="0" indent="0">
              <a:buNone/>
            </a:pPr>
            <a:endParaRPr lang="nl-BE" sz="1650" b="0" dirty="0">
              <a:solidFill>
                <a:schemeClr val="tx1">
                  <a:lumMod val="75000"/>
                  <a:lumOff val="25000"/>
                </a:schemeClr>
              </a:solidFill>
            </a:endParaRPr>
          </a:p>
        </p:txBody>
      </p:sp>
      <p:sp>
        <p:nvSpPr>
          <p:cNvPr id="4" name="Espace réservé du numéro de diapositive 3"/>
          <p:cNvSpPr>
            <a:spLocks noGrp="1"/>
          </p:cNvSpPr>
          <p:nvPr>
            <p:ph type="sldNum" sz="quarter" idx="10"/>
          </p:nvPr>
        </p:nvSpPr>
        <p:spPr/>
        <p:txBody>
          <a:bodyPr/>
          <a:lstStyle/>
          <a:p>
            <a:pPr>
              <a:defRPr/>
            </a:pPr>
            <a:fld id="{B837F764-1F0B-A64E-B258-E9A6F6E368C4}" type="slidenum">
              <a:rPr lang="nl-BE" altLang="en-US" smtClean="0"/>
              <a:pPr>
                <a:defRPr/>
              </a:pPr>
              <a:t>8</a:t>
            </a:fld>
            <a:endParaRPr lang="nl-BE" altLang="en-US" dirty="0"/>
          </a:p>
        </p:txBody>
      </p:sp>
      <p:sp>
        <p:nvSpPr>
          <p:cNvPr id="7" name="ZoneTexte 6"/>
          <p:cNvSpPr txBox="1"/>
          <p:nvPr/>
        </p:nvSpPr>
        <p:spPr bwMode="auto">
          <a:xfrm>
            <a:off x="552450" y="499750"/>
            <a:ext cx="3316095" cy="2508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eaLnBrk="1" hangingPunct="1"/>
            <a:r>
              <a:rPr lang="nl-BE" sz="2800" b="1" dirty="0">
                <a:solidFill>
                  <a:srgbClr val="457A8C"/>
                </a:solidFill>
                <a:latin typeface="Avenir Heavy"/>
                <a:cs typeface="Avenir Heavy"/>
              </a:rPr>
              <a:t>Thuiswerken op je huislaptop?</a:t>
            </a:r>
          </a:p>
          <a:p>
            <a:pPr eaLnBrk="1" hangingPunct="1">
              <a:spcBef>
                <a:spcPts val="600"/>
              </a:spcBef>
            </a:pPr>
            <a:r>
              <a:rPr lang="nl-NL" sz="1600" b="1" dirty="0">
                <a:solidFill>
                  <a:srgbClr val="457A8C"/>
                </a:solidFill>
                <a:latin typeface="Avenir Book" charset="0"/>
              </a:rPr>
              <a:t>Organisaties die al langer telewerk voorzien, bezorgen hun werknemers laptops en eventueel ook smartphones van het bedrijf, dat is veiliger dan met privé-apparaten te werken.</a:t>
            </a:r>
            <a:endParaRPr lang="nl-BE" sz="1600" b="1" dirty="0">
              <a:solidFill>
                <a:srgbClr val="457A8C"/>
              </a:solidFill>
              <a:latin typeface="Avenir Book" charset="0"/>
            </a:endParaRPr>
          </a:p>
        </p:txBody>
      </p:sp>
      <p:pic>
        <p:nvPicPr>
          <p:cNvPr id="8" name="Image 7" descr="priva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360632">
            <a:off x="403811" y="2344405"/>
            <a:ext cx="2454066" cy="3963170"/>
          </a:xfrm>
          <a:prstGeom prst="rect">
            <a:avLst/>
          </a:prstGeom>
        </p:spPr>
      </p:pic>
    </p:spTree>
    <p:extLst>
      <p:ext uri="{BB962C8B-B14F-4D97-AF65-F5344CB8AC3E}">
        <p14:creationId xmlns:p14="http://schemas.microsoft.com/office/powerpoint/2010/main" val="19485358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nl-BE" b="0" dirty="0">
                <a:latin typeface="Avenir Heavy"/>
                <a:cs typeface="Avenir Heavy"/>
              </a:rPr>
              <a:t>Voorwaarden om  veilig te kunnen thuiswerken… </a:t>
            </a:r>
          </a:p>
        </p:txBody>
      </p:sp>
      <p:sp>
        <p:nvSpPr>
          <p:cNvPr id="3" name="Espace réservé du contenu 2"/>
          <p:cNvSpPr>
            <a:spLocks noGrp="1"/>
          </p:cNvSpPr>
          <p:nvPr>
            <p:ph idx="1"/>
          </p:nvPr>
        </p:nvSpPr>
        <p:spPr>
          <a:xfrm>
            <a:off x="4527550" y="1425574"/>
            <a:ext cx="3789364" cy="4862513"/>
          </a:xfrm>
        </p:spPr>
        <p:txBody>
          <a:bodyPr/>
          <a:lstStyle/>
          <a:p>
            <a:pPr marL="0" indent="0">
              <a:spcAft>
                <a:spcPts val="600"/>
              </a:spcAft>
              <a:buNone/>
            </a:pPr>
            <a:r>
              <a:rPr lang="nl-BE" sz="1700" dirty="0">
                <a:latin typeface="Avenir Heavy"/>
                <a:cs typeface="Avenir Heavy"/>
              </a:rPr>
              <a:t>Herken valse berichten op tijd:</a:t>
            </a:r>
          </a:p>
          <a:p>
            <a:r>
              <a:rPr lang="nl-NL" sz="1460" b="0" dirty="0"/>
              <a:t>Klik niet op de links of afbeeldingen in valse berichten en open geen bijlagen. Als je twijfelt, zoek de website op via een zoekmachine.  Bekijk de module ‘Phishing’ van deze Cyber Security Kit.</a:t>
            </a:r>
          </a:p>
          <a:p>
            <a:r>
              <a:rPr lang="nl-NL" sz="1460" b="0" dirty="0"/>
              <a:t>Download geen onofficiële software op je computer of apps op je smartphone buiten de officiële App Store/Google Play</a:t>
            </a:r>
          </a:p>
          <a:p>
            <a:r>
              <a:rPr lang="nl-NL" sz="1460" b="0" dirty="0"/>
              <a:t>Contacteer onmiddellijk je IT-afdeling of je IT-leverancier als je toch op een link of een bijlage in een verdacht bericht geklikt hebt</a:t>
            </a:r>
          </a:p>
          <a:p>
            <a:r>
              <a:rPr lang="nl-NL" sz="1460" b="0" dirty="0"/>
              <a:t>Draag niet bij aan de verspreiding van valse berichten die je vrienden en familie alleen maar bang kunnen maken.</a:t>
            </a:r>
          </a:p>
          <a:p>
            <a:r>
              <a:rPr lang="nl-NL" sz="1460" b="0" dirty="0"/>
              <a:t>Stuur verdachte berichten door naar </a:t>
            </a:r>
            <a:r>
              <a:rPr lang="nl-NL" sz="1460" b="0" u="sng" dirty="0">
                <a:hlinkClick r:id="rId3"/>
              </a:rPr>
              <a:t>verdacht@safeonweb.be</a:t>
            </a:r>
            <a:r>
              <a:rPr lang="nl-NL" sz="1460" b="0" dirty="0"/>
              <a:t> of naar de </a:t>
            </a:r>
            <a:r>
              <a:rPr lang="nl-NL" sz="1460" b="0" dirty="0" err="1"/>
              <a:t>phishing</a:t>
            </a:r>
            <a:r>
              <a:rPr lang="nl-NL" sz="1460" b="0" dirty="0"/>
              <a:t>-mailbox van je bank.</a:t>
            </a:r>
          </a:p>
          <a:p>
            <a:endParaRPr lang="nl-BE" sz="1460" b="0" dirty="0"/>
          </a:p>
        </p:txBody>
      </p:sp>
      <p:sp>
        <p:nvSpPr>
          <p:cNvPr id="4" name="Espace réservé du numéro de diapositive 3"/>
          <p:cNvSpPr>
            <a:spLocks noGrp="1"/>
          </p:cNvSpPr>
          <p:nvPr>
            <p:ph type="sldNum" sz="quarter" idx="10"/>
          </p:nvPr>
        </p:nvSpPr>
        <p:spPr/>
        <p:txBody>
          <a:bodyPr/>
          <a:lstStyle/>
          <a:p>
            <a:pPr>
              <a:defRPr/>
            </a:pPr>
            <a:fld id="{B837F764-1F0B-A64E-B258-E9A6F6E368C4}" type="slidenum">
              <a:rPr lang="nl-BE" altLang="en-US" smtClean="0"/>
              <a:pPr>
                <a:defRPr/>
              </a:pPr>
              <a:t>9</a:t>
            </a:fld>
            <a:endParaRPr lang="nl-BE" altLang="en-US" dirty="0"/>
          </a:p>
        </p:txBody>
      </p:sp>
      <p:sp>
        <p:nvSpPr>
          <p:cNvPr id="7" name="ZoneTexte 6"/>
          <p:cNvSpPr txBox="1"/>
          <p:nvPr/>
        </p:nvSpPr>
        <p:spPr bwMode="auto">
          <a:xfrm>
            <a:off x="552450" y="499750"/>
            <a:ext cx="3332256" cy="186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eaLnBrk="1" hangingPunct="1"/>
            <a:r>
              <a:rPr lang="nl-BE" sz="2800" b="1" dirty="0">
                <a:solidFill>
                  <a:srgbClr val="457A8C"/>
                </a:solidFill>
                <a:latin typeface="Avenir Heavy"/>
                <a:cs typeface="Avenir Heavy"/>
              </a:rPr>
              <a:t>Fake news en phishing berichten</a:t>
            </a:r>
          </a:p>
          <a:p>
            <a:pPr eaLnBrk="1" hangingPunct="1">
              <a:spcBef>
                <a:spcPts val="600"/>
              </a:spcBef>
            </a:pPr>
            <a:r>
              <a:rPr lang="nl-NL" b="1" dirty="0">
                <a:solidFill>
                  <a:srgbClr val="457A8C"/>
                </a:solidFill>
                <a:latin typeface="Avenir Book" charset="0"/>
              </a:rPr>
              <a:t>Cybercriminelen spelen in op de actualiteit en weten welke thema's ons interesseren</a:t>
            </a:r>
            <a:endParaRPr lang="nl-BE" b="1" dirty="0">
              <a:solidFill>
                <a:srgbClr val="457A8C"/>
              </a:solidFill>
              <a:latin typeface="Avenir Book" charset="0"/>
            </a:endParaRPr>
          </a:p>
        </p:txBody>
      </p:sp>
      <p:pic>
        <p:nvPicPr>
          <p:cNvPr id="5" name="Image 4" descr="flag-2.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622035">
            <a:off x="1417000" y="3021630"/>
            <a:ext cx="1739300" cy="1864701"/>
          </a:xfrm>
          <a:prstGeom prst="rect">
            <a:avLst/>
          </a:prstGeom>
        </p:spPr>
      </p:pic>
      <p:sp>
        <p:nvSpPr>
          <p:cNvPr id="10" name="ZoneTexte 9"/>
          <p:cNvSpPr txBox="1"/>
          <p:nvPr/>
        </p:nvSpPr>
        <p:spPr bwMode="auto">
          <a:xfrm>
            <a:off x="438326" y="5028803"/>
            <a:ext cx="3447479" cy="769441"/>
          </a:xfrm>
          <a:prstGeom prst="rect">
            <a:avLst/>
          </a:prstGeom>
          <a:solidFill>
            <a:srgbClr val="457A8C"/>
          </a:solidFill>
          <a:ln>
            <a:noFill/>
          </a:ln>
          <a:effectLst>
            <a:outerShdw blurRad="50800" dist="38100" dir="8100000" algn="tr" rotWithShape="0">
              <a:prstClr val="black">
                <a:alpha val="40000"/>
              </a:prstClr>
            </a:outerShdw>
          </a:effectLst>
          <a:extLst/>
        </p:spPr>
        <p:txBody>
          <a:bodyPr wrap="square" rtlCol="0">
            <a:spAutoFit/>
          </a:bodyPr>
          <a:lstStyle/>
          <a:p>
            <a:pPr marL="72000" algn="ctr" eaLnBrk="1" hangingPunct="1">
              <a:spcBef>
                <a:spcPts val="0"/>
              </a:spcBef>
              <a:spcAft>
                <a:spcPts val="0"/>
              </a:spcAft>
            </a:pPr>
            <a:endParaRPr lang="nl-BE" sz="800" b="1" dirty="0">
              <a:solidFill>
                <a:srgbClr val="FFFFFF"/>
              </a:solidFill>
              <a:latin typeface="Avenir Heavy"/>
              <a:cs typeface="Avenir Heavy"/>
            </a:endParaRPr>
          </a:p>
          <a:p>
            <a:pPr marL="72000" algn="ctr" eaLnBrk="1" hangingPunct="1">
              <a:spcBef>
                <a:spcPts val="0"/>
              </a:spcBef>
              <a:spcAft>
                <a:spcPts val="0"/>
              </a:spcAft>
            </a:pPr>
            <a:r>
              <a:rPr lang="nl-BE" sz="1400" b="1" dirty="0">
                <a:solidFill>
                  <a:srgbClr val="FFFFFF"/>
                </a:solidFill>
                <a:latin typeface="Avenir Heavy"/>
                <a:cs typeface="Avenir Heavy"/>
              </a:rPr>
              <a:t>Check de module ‘Phishing’ </a:t>
            </a:r>
          </a:p>
          <a:p>
            <a:pPr marL="72000" algn="ctr" eaLnBrk="1" hangingPunct="1">
              <a:spcBef>
                <a:spcPts val="0"/>
              </a:spcBef>
              <a:spcAft>
                <a:spcPts val="0"/>
              </a:spcAft>
            </a:pPr>
            <a:r>
              <a:rPr lang="nl-BE" sz="1400" b="1" dirty="0">
                <a:solidFill>
                  <a:srgbClr val="FFFFFF"/>
                </a:solidFill>
                <a:latin typeface="Avenir Heavy"/>
                <a:cs typeface="Avenir Heavy"/>
              </a:rPr>
              <a:t>in de Cyber Security Kit</a:t>
            </a:r>
          </a:p>
          <a:p>
            <a:pPr marL="72000" eaLnBrk="1" hangingPunct="1">
              <a:spcBef>
                <a:spcPts val="0"/>
              </a:spcBef>
              <a:spcAft>
                <a:spcPts val="0"/>
              </a:spcAft>
            </a:pPr>
            <a:endParaRPr lang="nl-BE" sz="800" b="1" dirty="0">
              <a:solidFill>
                <a:srgbClr val="FFFFFF"/>
              </a:solidFill>
              <a:highlight>
                <a:srgbClr val="FFFF00"/>
              </a:highlight>
              <a:latin typeface="Avenir Heavy"/>
              <a:cs typeface="Avenir Heavy"/>
            </a:endParaRPr>
          </a:p>
        </p:txBody>
      </p:sp>
    </p:spTree>
    <p:extLst>
      <p:ext uri="{BB962C8B-B14F-4D97-AF65-F5344CB8AC3E}">
        <p14:creationId xmlns:p14="http://schemas.microsoft.com/office/powerpoint/2010/main" val="112236732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a:spPr>
      <a:bodyPr>
        <a:spAutoFit/>
      </a:bodyPr>
      <a:lstStyle>
        <a:defPPr eaLnBrk="1" hangingPunct="1">
          <a:spcBef>
            <a:spcPct val="0"/>
          </a:spcBef>
          <a:buFontTx/>
          <a:buNone/>
          <a:defRPr sz="1400" dirty="0">
            <a:solidFill>
              <a:srgbClr val="E22567"/>
            </a:solidFill>
            <a:latin typeface="Avenir Book"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Bureau">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Bureau">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00969FB4D7F7348A6B31C4989DE163B" ma:contentTypeVersion="0" ma:contentTypeDescription="Create a new document." ma:contentTypeScope="" ma:versionID="81713376805a8080f3bba22852e8cef3">
  <xsd:schema xmlns:xsd="http://www.w3.org/2001/XMLSchema" xmlns:xs="http://www.w3.org/2001/XMLSchema" xmlns:p="http://schemas.microsoft.com/office/2006/metadata/properties" targetNamespace="http://schemas.microsoft.com/office/2006/metadata/properties" ma:root="true" ma:fieldsID="db1d7708cf83a3ef910d407b40274765">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LongProperties xmlns="http://schemas.microsoft.com/office/2006/metadata/longProperties"/>
</file>

<file path=customXml/itemProps1.xml><?xml version="1.0" encoding="utf-8"?>
<ds:datastoreItem xmlns:ds="http://schemas.openxmlformats.org/officeDocument/2006/customXml" ds:itemID="{78DF0790-9174-4B3B-AA6C-6AB3544115B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9833DB56-F938-418B-ACD4-346433FD4733}">
  <ds:schemaRefs>
    <ds:schemaRef ds:uri="http://schemas.microsoft.com/office/2006/metadata/longProperties"/>
  </ds:schemaRefs>
</ds:datastoreItem>
</file>

<file path=docProps/app.xml><?xml version="1.0" encoding="utf-8"?>
<Properties xmlns="http://schemas.openxmlformats.org/officeDocument/2006/extended-properties" xmlns:vt="http://schemas.openxmlformats.org/officeDocument/2006/docPropsVTypes">
  <TotalTime>16</TotalTime>
  <Words>2613</Words>
  <Application>Microsoft Macintosh PowerPoint</Application>
  <PresentationFormat>Présentation à l'écran (4:3)</PresentationFormat>
  <Paragraphs>326</Paragraphs>
  <Slides>18</Slides>
  <Notes>18</Notes>
  <HiddenSlides>0</HiddenSlides>
  <MMClips>2</MMClips>
  <ScaleCrop>false</ScaleCrop>
  <HeadingPairs>
    <vt:vector size="4" baseType="variant">
      <vt:variant>
        <vt:lpstr>Thème</vt:lpstr>
      </vt:variant>
      <vt:variant>
        <vt:i4>1</vt:i4>
      </vt:variant>
      <vt:variant>
        <vt:lpstr>Titres des diapositives</vt:lpstr>
      </vt:variant>
      <vt:variant>
        <vt:i4>18</vt:i4>
      </vt:variant>
    </vt:vector>
  </HeadingPairs>
  <TitlesOfParts>
    <vt:vector size="19" baseType="lpstr">
      <vt:lpstr>Office Theme</vt:lpstr>
      <vt:lpstr>Présentation PowerPoint</vt:lpstr>
      <vt:lpstr>Herkent u dit ?</vt:lpstr>
      <vt:lpstr>Présentation PowerPoint</vt:lpstr>
      <vt:lpstr>Présentation PowerPoint</vt:lpstr>
      <vt:lpstr>Voorwaarden om  veilig te kunnen thuiswerken… </vt:lpstr>
      <vt:lpstr>Voorwaarden om  veilig te kunnen thuiswerken… </vt:lpstr>
      <vt:lpstr>Voorwaarden om  veilig te kunnen thuiswerken… </vt:lpstr>
      <vt:lpstr>Voorwaarden om  veilig te kunnen thuiswerken… </vt:lpstr>
      <vt:lpstr>Voorwaarden om  veilig te kunnen thuiswerken… </vt:lpstr>
      <vt:lpstr>Voorwaarden om  veilig te kunnen thuiswerken… </vt:lpstr>
      <vt:lpstr>Voorwaarden om  veilig te kunnen thuiswerken… </vt:lpstr>
      <vt:lpstr>Voorwaarden om  veilig te kunnen thuiswerken… </vt:lpstr>
      <vt:lpstr>Voorwaarden om  veilig te kunnen thuiswerken… </vt:lpstr>
      <vt:lpstr>Test hoe veilig je thuiswerkt!</vt:lpstr>
      <vt:lpstr>Présentation PowerPoint</vt:lpstr>
      <vt:lpstr>SANS aandachtspunten</vt:lpstr>
      <vt:lpstr>Nuttige links</vt:lpstr>
      <vt:lpstr>Présentation PowerPoint</vt:lpstr>
    </vt:vector>
  </TitlesOfParts>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Populaire Joannes</dc:creator>
  <cp:lastModifiedBy>Waw-3</cp:lastModifiedBy>
  <cp:revision>356</cp:revision>
  <cp:lastPrinted>2017-01-09T14:48:57Z</cp:lastPrinted>
  <dcterms:created xsi:type="dcterms:W3CDTF">2015-10-15T16:29:19Z</dcterms:created>
  <dcterms:modified xsi:type="dcterms:W3CDTF">2020-09-22T09:03:06Z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7b9431e5d514ca7ab6f277c4216a072">
    <vt:lpwstr>Default|ca37003d-03f9-4975-bccb-493489ca4082</vt:lpwstr>
  </property>
  <property fmtid="{D5CDD505-2E9C-101B-9397-08002B2CF9AE}" pid="3" name="i4feb4330ccd47a7b61200b0e6258e2f">
    <vt:lpwstr>To be defined|11fe68f8-7136-4814-8abf-edd87a242fb5</vt:lpwstr>
  </property>
  <property fmtid="{D5CDD505-2E9C-101B-9397-08002B2CF9AE}" pid="4" name="IsMyDocuments">
    <vt:lpwstr>1</vt:lpwstr>
  </property>
  <property fmtid="{D5CDD505-2E9C-101B-9397-08002B2CF9AE}" pid="5" name="c76028c8cdaf41bdb04a4b203deefed8">
    <vt:lpwstr>Internal Use Only|49c55b52-19f9-4fed-9954-548f39c33aab</vt:lpwstr>
  </property>
  <property fmtid="{D5CDD505-2E9C-101B-9397-08002B2CF9AE}" pid="6" name="TaxCatchAll">
    <vt:lpwstr>3;#Default;#2;#Internal Use Only;#1;#To be defined</vt:lpwstr>
  </property>
  <property fmtid="{D5CDD505-2E9C-101B-9397-08002B2CF9AE}" pid="7" name="MSIP_Label_812e1ed0-4700-41e0-aec3-61ed249f3333_Enabled">
    <vt:lpwstr>true</vt:lpwstr>
  </property>
  <property fmtid="{D5CDD505-2E9C-101B-9397-08002B2CF9AE}" pid="8" name="MSIP_Label_812e1ed0-4700-41e0-aec3-61ed249f3333_SetDate">
    <vt:lpwstr>2020-09-21T11:07:06Z</vt:lpwstr>
  </property>
  <property fmtid="{D5CDD505-2E9C-101B-9397-08002B2CF9AE}" pid="9" name="MSIP_Label_812e1ed0-4700-41e0-aec3-61ed249f3333_Method">
    <vt:lpwstr>Standard</vt:lpwstr>
  </property>
  <property fmtid="{D5CDD505-2E9C-101B-9397-08002B2CF9AE}" pid="10" name="MSIP_Label_812e1ed0-4700-41e0-aec3-61ed249f3333_Name">
    <vt:lpwstr>Internal - Standard</vt:lpwstr>
  </property>
  <property fmtid="{D5CDD505-2E9C-101B-9397-08002B2CF9AE}" pid="11" name="MSIP_Label_812e1ed0-4700-41e0-aec3-61ed249f3333_SiteId">
    <vt:lpwstr>614f9c25-bffa-42c7-86d8-964101f55fa2</vt:lpwstr>
  </property>
  <property fmtid="{D5CDD505-2E9C-101B-9397-08002B2CF9AE}" pid="12" name="MSIP_Label_812e1ed0-4700-41e0-aec3-61ed249f3333_ActionId">
    <vt:lpwstr>ddc26a64-f085-4c63-95a2-00004ad28722</vt:lpwstr>
  </property>
  <property fmtid="{D5CDD505-2E9C-101B-9397-08002B2CF9AE}" pid="13" name="MSIP_Label_812e1ed0-4700-41e0-aec3-61ed249f3333_ContentBits">
    <vt:lpwstr>2</vt:lpwstr>
  </property>
</Properties>
</file>